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62" r:id="rId1"/>
  </p:sldMasterIdLst>
  <p:sldIdLst>
    <p:sldId id="271" r:id="rId2"/>
    <p:sldId id="299" r:id="rId3"/>
    <p:sldId id="308" r:id="rId4"/>
    <p:sldId id="329" r:id="rId5"/>
    <p:sldId id="335" r:id="rId6"/>
    <p:sldId id="309" r:id="rId7"/>
    <p:sldId id="310" r:id="rId8"/>
    <p:sldId id="331" r:id="rId9"/>
    <p:sldId id="333" r:id="rId10"/>
    <p:sldId id="334" r:id="rId11"/>
    <p:sldId id="332" r:id="rId12"/>
    <p:sldId id="337" r:id="rId13"/>
    <p:sldId id="338" r:id="rId14"/>
    <p:sldId id="339" r:id="rId15"/>
    <p:sldId id="340" r:id="rId16"/>
    <p:sldId id="342" r:id="rId17"/>
    <p:sldId id="32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BEADF25D-95D8-4AC7-A4EE-F9D17D4C09EE}">
          <p14:sldIdLst>
            <p14:sldId id="271"/>
            <p14:sldId id="299"/>
            <p14:sldId id="308"/>
            <p14:sldId id="329"/>
            <p14:sldId id="335"/>
            <p14:sldId id="309"/>
          </p14:sldIdLst>
        </p14:section>
        <p14:section name="Mục Chưa có tên" id="{87DCFD50-93D4-422E-B43D-4F12F8F4E730}">
          <p14:sldIdLst>
            <p14:sldId id="310"/>
            <p14:sldId id="331"/>
            <p14:sldId id="333"/>
            <p14:sldId id="334"/>
            <p14:sldId id="332"/>
            <p14:sldId id="337"/>
            <p14:sldId id="338"/>
            <p14:sldId id="339"/>
            <p14:sldId id="340"/>
            <p14:sldId id="342"/>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500"/>
    <a:srgbClr val="168388"/>
    <a:srgbClr val="2CDCC7"/>
    <a:srgbClr val="EFE5F7"/>
    <a:srgbClr val="AED696"/>
    <a:srgbClr val="C25810"/>
    <a:srgbClr val="007635"/>
    <a:srgbClr val="78370A"/>
    <a:srgbClr val="1FB7BF"/>
    <a:srgbClr val="21C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94660"/>
  </p:normalViewPr>
  <p:slideViewPr>
    <p:cSldViewPr snapToGrid="0">
      <p:cViewPr varScale="1">
        <p:scale>
          <a:sx n="69" d="100"/>
          <a:sy n="69" d="100"/>
        </p:scale>
        <p:origin x="450"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D53F8201-CBB1-44F2-BC92-ACF26A477DC1}" type="datetimeFigureOut">
              <a:rPr lang="vi-VN" smtClean="0"/>
              <a:t>20/05/2025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19831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D53F8201-CBB1-44F2-BC92-ACF26A477DC1}" type="datetimeFigureOut">
              <a:rPr lang="vi-VN" smtClean="0"/>
              <a:t>20/05/2025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216791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D53F8201-CBB1-44F2-BC92-ACF26A477DC1}" type="datetimeFigureOut">
              <a:rPr lang="vi-VN" smtClean="0"/>
              <a:t>20/05/2025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604642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034"/>
        <p:cNvGrpSpPr/>
        <p:nvPr/>
      </p:nvGrpSpPr>
      <p:grpSpPr>
        <a:xfrm>
          <a:off x="0" y="0"/>
          <a:ext cx="0" cy="0"/>
          <a:chOff x="0" y="0"/>
          <a:chExt cx="0" cy="0"/>
        </a:xfrm>
      </p:grpSpPr>
    </p:spTree>
    <p:extLst>
      <p:ext uri="{BB962C8B-B14F-4D97-AF65-F5344CB8AC3E}">
        <p14:creationId xmlns:p14="http://schemas.microsoft.com/office/powerpoint/2010/main" val="290600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D53F8201-CBB1-44F2-BC92-ACF26A477DC1}" type="datetimeFigureOut">
              <a:rPr lang="vi-VN" smtClean="0"/>
              <a:t>20/05/2025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349147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D53F8201-CBB1-44F2-BC92-ACF26A477DC1}" type="datetimeFigureOut">
              <a:rPr lang="vi-VN" smtClean="0"/>
              <a:t>20/05/2025</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345448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D53F8201-CBB1-44F2-BC92-ACF26A477DC1}" type="datetimeFigureOut">
              <a:rPr lang="vi-VN" smtClean="0"/>
              <a:t>20/05/2025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1345908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D53F8201-CBB1-44F2-BC92-ACF26A477DC1}" type="datetimeFigureOut">
              <a:rPr lang="vi-VN" smtClean="0"/>
              <a:t>20/05/2025</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368739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D53F8201-CBB1-44F2-BC92-ACF26A477DC1}" type="datetimeFigureOut">
              <a:rPr lang="vi-VN" smtClean="0"/>
              <a:t>20/05/2025</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8933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F8201-CBB1-44F2-BC92-ACF26A477DC1}" type="datetimeFigureOut">
              <a:rPr lang="vi-VN" smtClean="0"/>
              <a:t>20/05/2025</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258143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D53F8201-CBB1-44F2-BC92-ACF26A477DC1}" type="datetimeFigureOut">
              <a:rPr lang="vi-VN" smtClean="0"/>
              <a:t>20/05/2025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91613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D53F8201-CBB1-44F2-BC92-ACF26A477DC1}" type="datetimeFigureOut">
              <a:rPr lang="vi-VN" smtClean="0"/>
              <a:t>20/05/2025</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990297-3346-4F2A-98D5-2BB4503060E5}" type="slidenum">
              <a:rPr lang="vi-VN" smtClean="0"/>
              <a:t>‹#›</a:t>
            </a:fld>
            <a:endParaRPr lang="vi-VN"/>
          </a:p>
        </p:txBody>
      </p:sp>
    </p:spTree>
    <p:extLst>
      <p:ext uri="{BB962C8B-B14F-4D97-AF65-F5344CB8AC3E}">
        <p14:creationId xmlns:p14="http://schemas.microsoft.com/office/powerpoint/2010/main" val="79833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3F8201-CBB1-44F2-BC92-ACF26A477DC1}" type="datetimeFigureOut">
              <a:rPr lang="vi-VN" smtClean="0"/>
              <a:t>20/05/2025</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90297-3346-4F2A-98D5-2BB4503060E5}" type="slidenum">
              <a:rPr lang="vi-VN" smtClean="0"/>
              <a:t>‹#›</a:t>
            </a:fld>
            <a:endParaRPr lang="vi-VN"/>
          </a:p>
        </p:txBody>
      </p:sp>
    </p:spTree>
    <p:extLst>
      <p:ext uri="{BB962C8B-B14F-4D97-AF65-F5344CB8AC3E}">
        <p14:creationId xmlns:p14="http://schemas.microsoft.com/office/powerpoint/2010/main" val="294473633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195220" y="228599"/>
            <a:ext cx="11785599" cy="6400801"/>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13" name="TextBox 12">
            <a:extLst>
              <a:ext uri="{FF2B5EF4-FFF2-40B4-BE49-F238E27FC236}">
                <a16:creationId xmlns:a16="http://schemas.microsoft.com/office/drawing/2014/main" id="{0945BBFA-EEE9-C10E-4E45-CAB1938337AA}"/>
              </a:ext>
            </a:extLst>
          </p:cNvPr>
          <p:cNvSpPr txBox="1"/>
          <p:nvPr/>
        </p:nvSpPr>
        <p:spPr>
          <a:xfrm>
            <a:off x="2378364" y="350171"/>
            <a:ext cx="7536872" cy="780791"/>
          </a:xfrm>
          <a:prstGeom prst="rect">
            <a:avLst/>
          </a:prstGeom>
          <a:noFill/>
        </p:spPr>
        <p:txBody>
          <a:bodyPr wrap="square">
            <a:spAutoFit/>
          </a:bodyPr>
          <a:lstStyle/>
          <a:p>
            <a:pPr algn="ctr">
              <a:lnSpc>
                <a:spcPts val="2800"/>
              </a:lnSpc>
            </a:pPr>
            <a:r>
              <a:rPr lang="en-US" sz="2000" b="1" dirty="0">
                <a:solidFill>
                  <a:srgbClr val="000000"/>
                </a:solidFill>
                <a:latin typeface="Times New Roman" panose="02020603050405020304" pitchFamily="18" charset="0"/>
                <a:cs typeface="Times New Roman" panose="02020603050405020304" pitchFamily="18" charset="0"/>
              </a:rPr>
              <a:t>TRƯỜNG ĐẠI HỌC VINH</a:t>
            </a:r>
          </a:p>
          <a:p>
            <a:pPr algn="ctr">
              <a:lnSpc>
                <a:spcPts val="2800"/>
              </a:lnSpc>
            </a:pPr>
            <a:r>
              <a:rPr lang="en-US" sz="2000" b="1" dirty="0">
                <a:solidFill>
                  <a:srgbClr val="000000"/>
                </a:solidFill>
                <a:latin typeface="Times New Roman" panose="02020603050405020304" pitchFamily="18" charset="0"/>
                <a:cs typeface="Times New Roman" panose="02020603050405020304" pitchFamily="18" charset="0"/>
              </a:rPr>
              <a:t>VIỆN KỸ THUẬT VÀ CÔNG NGHỆ</a:t>
            </a:r>
          </a:p>
        </p:txBody>
      </p:sp>
      <p:sp>
        <p:nvSpPr>
          <p:cNvPr id="14" name="TextBox 13">
            <a:extLst>
              <a:ext uri="{FF2B5EF4-FFF2-40B4-BE49-F238E27FC236}">
                <a16:creationId xmlns:a16="http://schemas.microsoft.com/office/drawing/2014/main" id="{3FF1D74C-74D6-23BD-8160-6D68ED970FD1}"/>
              </a:ext>
            </a:extLst>
          </p:cNvPr>
          <p:cNvSpPr txBox="1"/>
          <p:nvPr/>
        </p:nvSpPr>
        <p:spPr>
          <a:xfrm>
            <a:off x="1854200" y="1441604"/>
            <a:ext cx="8890000" cy="848117"/>
          </a:xfrm>
          <a:prstGeom prst="rect">
            <a:avLst/>
          </a:prstGeom>
          <a:noFill/>
        </p:spPr>
        <p:txBody>
          <a:bodyPr wrap="square" rtlCol="0">
            <a:spAutoFit/>
          </a:bodyPr>
          <a:lstStyle/>
          <a:p>
            <a:pPr algn="ctr">
              <a:lnSpc>
                <a:spcPts val="3080"/>
              </a:lnSpc>
              <a:spcBef>
                <a:spcPct val="0"/>
              </a:spcBef>
            </a:pPr>
            <a:r>
              <a:rPr lang="en-US" sz="2000" b="1" dirty="0">
                <a:solidFill>
                  <a:srgbClr val="000000"/>
                </a:solidFill>
                <a:latin typeface="Times New Roman" panose="02020603050405020304" pitchFamily="18" charset="0"/>
                <a:cs typeface="Times New Roman" panose="02020603050405020304" pitchFamily="18" charset="0"/>
              </a:rPr>
              <a:t>BÁO CÁO ĐỒ ÁN </a:t>
            </a:r>
            <a:r>
              <a:rPr lang="en-US" sz="2000" b="1">
                <a:solidFill>
                  <a:srgbClr val="000000"/>
                </a:solidFill>
                <a:latin typeface="Times New Roman" panose="02020603050405020304" pitchFamily="18" charset="0"/>
                <a:cs typeface="Times New Roman" panose="02020603050405020304" pitchFamily="18" charset="0"/>
              </a:rPr>
              <a:t>HỌC PHẦN</a:t>
            </a:r>
            <a:endParaRPr lang="vi-VN" sz="2000" b="1">
              <a:solidFill>
                <a:srgbClr val="000000"/>
              </a:solidFill>
              <a:latin typeface="Times New Roman" panose="02020603050405020304" pitchFamily="18" charset="0"/>
              <a:cs typeface="Times New Roman" panose="02020603050405020304" pitchFamily="18" charset="0"/>
            </a:endParaRPr>
          </a:p>
          <a:p>
            <a:pPr algn="ctr">
              <a:lnSpc>
                <a:spcPts val="3080"/>
              </a:lnSpc>
              <a:spcBef>
                <a:spcPct val="0"/>
              </a:spcBef>
            </a:pPr>
            <a:r>
              <a:rPr lang="vi-VN" sz="2000" b="1">
                <a:solidFill>
                  <a:srgbClr val="000000"/>
                </a:solidFill>
                <a:latin typeface="Times New Roman" panose="02020603050405020304" pitchFamily="18" charset="0"/>
                <a:cs typeface="Times New Roman" panose="02020603050405020304" pitchFamily="18" charset="0"/>
              </a:rPr>
              <a:t>PHÂN TÍCH VÀ THIẾT KẾ THUẬT TOÁN</a:t>
            </a:r>
            <a:endParaRPr lang="en-US" sz="2000" b="1" dirty="0">
              <a:solidFill>
                <a:srgbClr val="000000"/>
              </a:solidFill>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31A40160-F002-6C4C-CA46-5D5AD1144395}"/>
              </a:ext>
            </a:extLst>
          </p:cNvPr>
          <p:cNvCxnSpPr/>
          <p:nvPr/>
        </p:nvCxnSpPr>
        <p:spPr>
          <a:xfrm>
            <a:off x="4978400" y="1218223"/>
            <a:ext cx="26416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DAB05EA5-A15F-782D-1DF2-172AD68613A7}"/>
              </a:ext>
            </a:extLst>
          </p:cNvPr>
          <p:cNvSpPr txBox="1"/>
          <p:nvPr/>
        </p:nvSpPr>
        <p:spPr>
          <a:xfrm>
            <a:off x="541249" y="2860978"/>
            <a:ext cx="11455531" cy="861774"/>
          </a:xfrm>
          <a:prstGeom prst="rect">
            <a:avLst/>
          </a:prstGeom>
          <a:noFill/>
        </p:spPr>
        <p:txBody>
          <a:bodyPr wrap="square">
            <a:spAutoFit/>
          </a:bodyPr>
          <a:lstStyle/>
          <a:p>
            <a:pPr algn="ctr"/>
            <a:r>
              <a:rPr lang="vi-VN" sz="2500" b="1">
                <a:solidFill>
                  <a:srgbClr val="E10019"/>
                </a:solidFill>
                <a:latin typeface="Times New Roman" panose="02020603050405020304" pitchFamily="18" charset="0"/>
                <a:cs typeface="Times New Roman" panose="02020603050405020304" pitchFamily="18" charset="0"/>
              </a:rPr>
              <a:t>GIẢI BÀI TOÁN XẾP BALO ĐA CHIỀU </a:t>
            </a:r>
          </a:p>
          <a:p>
            <a:pPr algn="ctr"/>
            <a:r>
              <a:rPr lang="vi-VN" sz="2500" b="1">
                <a:solidFill>
                  <a:srgbClr val="E10019"/>
                </a:solidFill>
                <a:latin typeface="Times New Roman" panose="02020603050405020304" pitchFamily="18" charset="0"/>
                <a:cs typeface="Times New Roman" panose="02020603050405020304" pitchFamily="18" charset="0"/>
              </a:rPr>
              <a:t>BẰNG THUẬT TOÁN NHÁNH CẬN</a:t>
            </a:r>
            <a:endParaRPr lang="en-US" sz="2500" b="1" dirty="0">
              <a:solidFill>
                <a:srgbClr val="E10019"/>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F4A1E51-AF88-54F5-107A-CE2C9DBFB52B}"/>
              </a:ext>
            </a:extLst>
          </p:cNvPr>
          <p:cNvSpPr txBox="1"/>
          <p:nvPr/>
        </p:nvSpPr>
        <p:spPr>
          <a:xfrm>
            <a:off x="4978400" y="4082047"/>
            <a:ext cx="3482847" cy="400110"/>
          </a:xfrm>
          <a:prstGeom prst="rect">
            <a:avLst/>
          </a:prstGeom>
          <a:noFill/>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GVHD</a:t>
            </a: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TS. Nguyễn Thị Uyên</a:t>
            </a:r>
            <a:endParaRPr lang="en-US" sz="20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B59E732-A8F8-3EB5-D9C4-7D7D8C4F07ED}"/>
              </a:ext>
            </a:extLst>
          </p:cNvPr>
          <p:cNvSpPr txBox="1"/>
          <p:nvPr/>
        </p:nvSpPr>
        <p:spPr>
          <a:xfrm>
            <a:off x="4978400" y="4699482"/>
            <a:ext cx="7536872" cy="400110"/>
          </a:xfrm>
          <a:prstGeom prst="rect">
            <a:avLst/>
          </a:prstGeom>
          <a:noFill/>
        </p:spPr>
        <p:txBody>
          <a:bodyPr wrap="square">
            <a:spAutoFit/>
          </a:bodyPr>
          <a:lstStyle/>
          <a:p>
            <a:r>
              <a:rPr lang="en-US" sz="2000" dirty="0" err="1">
                <a:solidFill>
                  <a:srgbClr val="000000"/>
                </a:solidFill>
                <a:latin typeface="Times New Roman" panose="02020603050405020304" pitchFamily="18" charset="0"/>
                <a:cs typeface="Times New Roman" panose="02020603050405020304" pitchFamily="18" charset="0"/>
              </a:rPr>
              <a:t>Báo</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cáo</a:t>
            </a:r>
            <a:r>
              <a:rPr lang="en-US" sz="2000" dirty="0">
                <a:solidFill>
                  <a:srgbClr val="000000"/>
                </a:solidFill>
                <a:latin typeface="Times New Roman" panose="02020603050405020304" pitchFamily="18" charset="0"/>
                <a:cs typeface="Times New Roman" panose="02020603050405020304" pitchFamily="18" charset="0"/>
              </a:rPr>
              <a:t>: </a:t>
            </a:r>
            <a:r>
              <a:rPr lang="en-US" sz="2000" err="1">
                <a:solidFill>
                  <a:srgbClr val="000000"/>
                </a:solidFill>
                <a:latin typeface="Times New Roman" panose="02020603050405020304" pitchFamily="18" charset="0"/>
                <a:cs typeface="Times New Roman" panose="02020603050405020304" pitchFamily="18" charset="0"/>
              </a:rPr>
              <a:t>Nhóm</a:t>
            </a: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11</a:t>
            </a:r>
            <a:endParaRPr lang="en-US" sz="2000" dirty="0">
              <a:latin typeface="Times New Roman" panose="02020603050405020304" pitchFamily="18" charset="0"/>
              <a:cs typeface="Times New Roman" panose="02020603050405020304" pitchFamily="18" charset="0"/>
            </a:endParaRPr>
          </a:p>
        </p:txBody>
      </p:sp>
      <p:sp>
        <p:nvSpPr>
          <p:cNvPr id="20" name="Freeform 2">
            <a:extLst>
              <a:ext uri="{FF2B5EF4-FFF2-40B4-BE49-F238E27FC236}">
                <a16:creationId xmlns:a16="http://schemas.microsoft.com/office/drawing/2014/main" id="{61F57C7A-E02D-ECB8-472F-F9B3522B223B}"/>
              </a:ext>
            </a:extLst>
          </p:cNvPr>
          <p:cNvSpPr/>
          <p:nvPr/>
        </p:nvSpPr>
        <p:spPr>
          <a:xfrm>
            <a:off x="326671" y="275462"/>
            <a:ext cx="1039532" cy="1051493"/>
          </a:xfrm>
          <a:custGeom>
            <a:avLst/>
            <a:gdLst/>
            <a:ahLst/>
            <a:cxnLst/>
            <a:rect l="l" t="t" r="r" b="b"/>
            <a:pathLst>
              <a:path w="1433588" h="1429584">
                <a:moveTo>
                  <a:pt x="0" y="0"/>
                </a:moveTo>
                <a:lnTo>
                  <a:pt x="1433588" y="0"/>
                </a:lnTo>
                <a:lnTo>
                  <a:pt x="1433588" y="1429584"/>
                </a:lnTo>
                <a:lnTo>
                  <a:pt x="0" y="1429584"/>
                </a:lnTo>
                <a:lnTo>
                  <a:pt x="0" y="0"/>
                </a:lnTo>
                <a:close/>
              </a:path>
            </a:pathLst>
          </a:custGeom>
          <a:blipFill>
            <a:blip r:embed="rId4"/>
            <a:stretch>
              <a:fillRect/>
            </a:stretch>
          </a:blipFill>
        </p:spPr>
        <p:txBody>
          <a:bodyPr/>
          <a:lstStyle/>
          <a:p>
            <a:endParaRPr lang="en-US" sz="1200"/>
          </a:p>
        </p:txBody>
      </p:sp>
      <p:sp>
        <p:nvSpPr>
          <p:cNvPr id="24" name="TextBox 23">
            <a:extLst>
              <a:ext uri="{FF2B5EF4-FFF2-40B4-BE49-F238E27FC236}">
                <a16:creationId xmlns:a16="http://schemas.microsoft.com/office/drawing/2014/main" id="{043E12C9-41CB-661A-4526-0757C48505A3}"/>
              </a:ext>
            </a:extLst>
          </p:cNvPr>
          <p:cNvSpPr txBox="1"/>
          <p:nvPr/>
        </p:nvSpPr>
        <p:spPr>
          <a:xfrm>
            <a:off x="2327564" y="5829989"/>
            <a:ext cx="7536872" cy="400110"/>
          </a:xfrm>
          <a:prstGeom prst="rect">
            <a:avLst/>
          </a:prstGeom>
          <a:noFill/>
        </p:spPr>
        <p:txBody>
          <a:bodyPr wrap="square">
            <a:spAutoFit/>
          </a:bodyPr>
          <a:lstStyle/>
          <a:p>
            <a:pPr algn="ctr">
              <a:lnSpc>
                <a:spcPts val="2427"/>
              </a:lnSpc>
              <a:spcBef>
                <a:spcPct val="0"/>
              </a:spcBef>
            </a:pPr>
            <a:endParaRPr lang="en-US" sz="2000" b="1" i="1" dirty="0">
              <a:solidFill>
                <a:srgbClr val="000000"/>
              </a:solidFill>
              <a:latin typeface="Times New Roman" panose="02020603050405020304" pitchFamily="18" charset="0"/>
              <a:cs typeface="Times New Roman" panose="02020603050405020304" pitchFamily="18" charset="0"/>
            </a:endParaRPr>
          </a:p>
        </p:txBody>
      </p:sp>
      <p:sp>
        <p:nvSpPr>
          <p:cNvPr id="25" name="AutoShape 12">
            <a:extLst>
              <a:ext uri="{FF2B5EF4-FFF2-40B4-BE49-F238E27FC236}">
                <a16:creationId xmlns:a16="http://schemas.microsoft.com/office/drawing/2014/main" id="{17F1E763-B4FF-F0FE-DA76-8A1BFEA88ACB}"/>
              </a:ext>
            </a:extLst>
          </p:cNvPr>
          <p:cNvSpPr/>
          <p:nvPr/>
        </p:nvSpPr>
        <p:spPr>
          <a:xfrm flipV="1">
            <a:off x="508000" y="4149000"/>
            <a:ext cx="0" cy="2316888"/>
          </a:xfrm>
          <a:prstGeom prst="line">
            <a:avLst/>
          </a:prstGeom>
          <a:ln w="76200" cap="flat">
            <a:solidFill>
              <a:srgbClr val="FFDE59"/>
            </a:solidFill>
            <a:prstDash val="solid"/>
            <a:headEnd type="none" w="sm" len="sm"/>
            <a:tailEnd type="none" w="sm" len="sm"/>
          </a:ln>
        </p:spPr>
        <p:txBody>
          <a:bodyPr/>
          <a:lstStyle/>
          <a:p>
            <a:endParaRPr lang="en-US" sz="1200">
              <a:highlight>
                <a:srgbClr val="008080"/>
              </a:highlight>
            </a:endParaRPr>
          </a:p>
        </p:txBody>
      </p:sp>
      <p:sp>
        <p:nvSpPr>
          <p:cNvPr id="26" name="AutoShape 13">
            <a:extLst>
              <a:ext uri="{FF2B5EF4-FFF2-40B4-BE49-F238E27FC236}">
                <a16:creationId xmlns:a16="http://schemas.microsoft.com/office/drawing/2014/main" id="{D77A7653-5AFA-9ECB-AB4B-C224BCE55396}"/>
              </a:ext>
            </a:extLst>
          </p:cNvPr>
          <p:cNvSpPr/>
          <p:nvPr/>
        </p:nvSpPr>
        <p:spPr>
          <a:xfrm>
            <a:off x="326671" y="6375400"/>
            <a:ext cx="2316888" cy="0"/>
          </a:xfrm>
          <a:prstGeom prst="line">
            <a:avLst/>
          </a:prstGeom>
          <a:ln w="76200" cap="flat">
            <a:solidFill>
              <a:srgbClr val="FFDE59"/>
            </a:solidFill>
            <a:prstDash val="solid"/>
            <a:headEnd type="none" w="sm" len="sm"/>
            <a:tailEnd type="none" w="sm" len="sm"/>
          </a:ln>
        </p:spPr>
        <p:txBody>
          <a:bodyPr/>
          <a:lstStyle/>
          <a:p>
            <a:endParaRPr lang="en-US" sz="1200"/>
          </a:p>
        </p:txBody>
      </p:sp>
      <p:pic>
        <p:nvPicPr>
          <p:cNvPr id="9" name="Picture 8" descr="A cartoon of a child with a blue bow&#10;&#10;Description automatically generated">
            <a:extLst>
              <a:ext uri="{FF2B5EF4-FFF2-40B4-BE49-F238E27FC236}">
                <a16:creationId xmlns:a16="http://schemas.microsoft.com/office/drawing/2014/main" id="{CEC39171-9718-3DA3-A2C4-9DB7CC037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9599" y="4582359"/>
            <a:ext cx="1610447" cy="1578081"/>
          </a:xfrm>
          <a:prstGeom prst="rect">
            <a:avLst/>
          </a:prstGeom>
        </p:spPr>
      </p:pic>
      <p:pic>
        <p:nvPicPr>
          <p:cNvPr id="4" name="Picture 3" descr="A person reading a book&#10;&#10;Description automatically generated">
            <a:extLst>
              <a:ext uri="{FF2B5EF4-FFF2-40B4-BE49-F238E27FC236}">
                <a16:creationId xmlns:a16="http://schemas.microsoft.com/office/drawing/2014/main" id="{F6204EFA-A432-52F0-E310-0A73E4049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249" y="5059017"/>
            <a:ext cx="1627557" cy="1234155"/>
          </a:xfrm>
          <a:prstGeom prst="rect">
            <a:avLst/>
          </a:prstGeom>
          <a:ln>
            <a:noFill/>
          </a:ln>
          <a:effectLst>
            <a:softEdge rad="112500"/>
          </a:effectLst>
        </p:spPr>
      </p:pic>
    </p:spTree>
    <p:extLst>
      <p:ext uri="{BB962C8B-B14F-4D97-AF65-F5344CB8AC3E}">
        <p14:creationId xmlns:p14="http://schemas.microsoft.com/office/powerpoint/2010/main" val="1232788528"/>
      </p:ext>
    </p:extLst>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72D4-81D8-3061-0605-C308D1420D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A17098-9615-1DE4-A8EC-3A0EC0BDD67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4CF1FF11-84FA-D010-0EC0-5620C3C1BFA3}"/>
              </a:ext>
            </a:extLst>
          </p:cNvPr>
          <p:cNvSpPr/>
          <p:nvPr/>
        </p:nvSpPr>
        <p:spPr>
          <a:xfrm>
            <a:off x="314738" y="213488"/>
            <a:ext cx="1164865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60C3BE8D-EE6D-FC0B-5CB0-AFEB75BA804C}"/>
              </a:ext>
            </a:extLst>
          </p:cNvPr>
          <p:cNvSpPr txBox="1"/>
          <p:nvPr/>
        </p:nvSpPr>
        <p:spPr>
          <a:xfrm>
            <a:off x="1255775" y="936010"/>
            <a:ext cx="5781262" cy="2492990"/>
          </a:xfrm>
          <a:prstGeom prst="rect">
            <a:avLst/>
          </a:prstGeom>
        </p:spPr>
        <p:txBody>
          <a:bodyPr wrap="square" lIns="0" tIns="0" rIns="0" bIns="0" rtlCol="0" anchor="t">
            <a:spAutoFit/>
          </a:bodyPr>
          <a:lstStyle/>
          <a:p>
            <a:pPr lvl="0"/>
            <a:r>
              <a:rPr lang="vi-VN" b="1" i="1">
                <a:solidFill>
                  <a:prstClr val="black"/>
                </a:solidFill>
                <a:latin typeface="Times New Roman" panose="02020603050405020304" pitchFamily="18" charset="0"/>
                <a:cs typeface="Times New Roman" panose="02020603050405020304" pitchFamily="18" charset="0"/>
              </a:rPr>
              <a:t> Bước 3: Phân nhánh và cắt tỉa</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Lấy nút có cận trên cao nhất từ hàng đợi.</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Tạo hai nhánh con:</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Nhánh chọn đối tượng tiếp theo:</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Cộng thêm tài nguyên và giá trị của đối tượng.</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Kiểm tra ràng buộc: Nếu vượt giới hạn → cắt tỉa.</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Nhánh không chọn: Giữ nguyên trạng thái hiện tại.</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Tính cận trên mới cho các nhánh con:</a:t>
            </a:r>
            <a:endParaRPr lang="en-US">
              <a:solidFill>
                <a:prstClr val="black"/>
              </a:solidFill>
              <a:latin typeface="Times New Roman" panose="02020603050405020304" pitchFamily="18" charset="0"/>
              <a:cs typeface="Times New Roman" panose="02020603050405020304" pitchFamily="18" charset="0"/>
            </a:endParaRPr>
          </a:p>
          <a:p>
            <a:pPr lvl="0"/>
            <a:r>
              <a:rPr lang="vi-VN">
                <a:solidFill>
                  <a:prstClr val="black"/>
                </a:solidFill>
                <a:latin typeface="Times New Roman" panose="02020603050405020304" pitchFamily="18" charset="0"/>
                <a:cs typeface="Times New Roman" panose="02020603050405020304" pitchFamily="18" charset="0"/>
              </a:rPr>
              <a:t>+ Nếu cận trên ≤ giá trị nghiệm tốt nhất hiện có → cắt tỉa.</a:t>
            </a: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074" name="Picture 2">
            <a:extLst>
              <a:ext uri="{FF2B5EF4-FFF2-40B4-BE49-F238E27FC236}">
                <a16:creationId xmlns:a16="http://schemas.microsoft.com/office/drawing/2014/main" id="{EAE09A90-55BD-3988-8BE8-CA640163B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854" y="936010"/>
            <a:ext cx="5062724"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136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B855-799A-8686-49FB-E14374C93A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3DA5EA-AC6C-CBB9-5C6A-61E1BE6E1EB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30572C98-8795-6DF1-78E2-B3A2C47304CF}"/>
              </a:ext>
            </a:extLst>
          </p:cNvPr>
          <p:cNvSpPr/>
          <p:nvPr/>
        </p:nvSpPr>
        <p:spPr>
          <a:xfrm>
            <a:off x="228600" y="213488"/>
            <a:ext cx="11648661"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BE9FDC51-6402-0589-B3C9-F30491432AEC}"/>
              </a:ext>
            </a:extLst>
          </p:cNvPr>
          <p:cNvSpPr txBox="1"/>
          <p:nvPr/>
        </p:nvSpPr>
        <p:spPr>
          <a:xfrm>
            <a:off x="6095999" y="921746"/>
            <a:ext cx="5781262" cy="3554948"/>
          </a:xfrm>
          <a:prstGeom prst="rect">
            <a:avLst/>
          </a:prstGeom>
        </p:spPr>
        <p:txBody>
          <a:bodyPr wrap="square" lIns="0" tIns="0" rIns="0" bIns="0" rtlCol="0" anchor="t">
            <a:spAutoFit/>
          </a:bodyPr>
          <a:lstStyle/>
          <a:p>
            <a:r>
              <a:rPr lang="vi-VN" b="1" i="1">
                <a:latin typeface="Times New Roman" panose="02020603050405020304" pitchFamily="18" charset="0"/>
                <a:cs typeface="Times New Roman" panose="02020603050405020304" pitchFamily="18" charset="0"/>
              </a:rPr>
              <a:t>Bước 4: Cập nhật nghiệm tốt nhất</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Nếu một nhánh đã xét hết tất cả đối tượng và có giá trị &gt; nghiệm hiện tại → cập nhật nghiệm tối ưu.</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Nếu còn đối tượng chưa xét → thêm nhánh vào hàng đợi.</a:t>
            </a:r>
            <a:endParaRPr lang="en-US">
              <a:latin typeface="Times New Roman" panose="02020603050405020304" pitchFamily="18" charset="0"/>
              <a:cs typeface="Times New Roman" panose="02020603050405020304" pitchFamily="18" charset="0"/>
            </a:endParaRPr>
          </a:p>
          <a:p>
            <a:r>
              <a:rPr lang="vi-VN" b="1" i="1">
                <a:latin typeface="Times New Roman" panose="02020603050405020304" pitchFamily="18" charset="0"/>
                <a:cs typeface="Times New Roman" panose="02020603050405020304" pitchFamily="18" charset="0"/>
              </a:rPr>
              <a:t>Bước 5: Kết thúc thuật toán</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Dừng khi hàng đợi rỗng hoặc cận trên tất cả nhánh còn lại ≤ nghiệm hiện tại.</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Nghiệm tốt nhất tìm được là tối ưu toàn cục.</a:t>
            </a:r>
            <a:endParaRPr lang="en-US">
              <a:latin typeface="Times New Roman" panose="02020603050405020304" pitchFamily="18" charset="0"/>
              <a:cs typeface="Times New Roman" panose="02020603050405020304" pitchFamily="18" charset="0"/>
            </a:endParaRPr>
          </a:p>
          <a:p>
            <a:br>
              <a:rPr lang="en-US"/>
            </a:br>
            <a:endParaRPr lang="vi-VN" b="1">
              <a:latin typeface="+mj-lt"/>
            </a:endParaRPr>
          </a:p>
          <a:p>
            <a:endParaRPr lang="en-US">
              <a:latin typeface="+mj-lt"/>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098" name="Picture 2">
            <a:extLst>
              <a:ext uri="{FF2B5EF4-FFF2-40B4-BE49-F238E27FC236}">
                <a16:creationId xmlns:a16="http://schemas.microsoft.com/office/drawing/2014/main" id="{F8546D17-CFC0-D836-3849-CFAF16CB8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921746"/>
            <a:ext cx="5047488" cy="5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0387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8D741-3AE1-596C-BB22-BEA9286A51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95855E-965D-B512-60B4-5B9E92F8092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84BE0089-1207-469D-53B9-4C88C0BC00A8}"/>
              </a:ext>
            </a:extLst>
          </p:cNvPr>
          <p:cNvSpPr/>
          <p:nvPr/>
        </p:nvSpPr>
        <p:spPr>
          <a:xfrm>
            <a:off x="254747"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5" name="TextBox 4">
            <a:extLst>
              <a:ext uri="{FF2B5EF4-FFF2-40B4-BE49-F238E27FC236}">
                <a16:creationId xmlns:a16="http://schemas.microsoft.com/office/drawing/2014/main" id="{F4F28333-6370-EEEA-253E-59B7AB73AF7A}"/>
              </a:ext>
            </a:extLst>
          </p:cNvPr>
          <p:cNvSpPr txBox="1"/>
          <p:nvPr/>
        </p:nvSpPr>
        <p:spPr>
          <a:xfrm>
            <a:off x="1396942" y="367748"/>
            <a:ext cx="10205468" cy="498663"/>
          </a:xfrm>
          <a:prstGeom prst="rect">
            <a:avLst/>
          </a:prstGeom>
          <a:noFill/>
        </p:spPr>
        <p:txBody>
          <a:bodyPr wrap="square" rtlCol="0">
            <a:spAutoFit/>
          </a:bodyPr>
          <a:lstStyle/>
          <a:p>
            <a:pPr algn="ctr">
              <a:lnSpc>
                <a:spcPct val="150000"/>
              </a:lnSpc>
              <a:spcBef>
                <a:spcPts val="600"/>
              </a:spcBef>
              <a:spcAft>
                <a:spcPts val="600"/>
              </a:spcAft>
            </a:pPr>
            <a:r>
              <a:rPr lang="vi-VN" sz="2000" b="1" kern="100">
                <a:solidFill>
                  <a:srgbClr val="FF0000"/>
                </a:solidFill>
                <a:effectLst/>
                <a:latin typeface="Times New Roman" panose="02020603050405020304" pitchFamily="18" charset="0"/>
                <a:ea typeface="Calibri" panose="020F0502020204030204" pitchFamily="34" charset="0"/>
              </a:rPr>
              <a:t>CHƯƠNG 2: CÀI ĐẶT VÀ THỰC NGHIỆM ĐÁNH GIÁ</a:t>
            </a:r>
          </a:p>
        </p:txBody>
      </p:sp>
      <p:sp>
        <p:nvSpPr>
          <p:cNvPr id="6" name="TextBox 13">
            <a:extLst>
              <a:ext uri="{FF2B5EF4-FFF2-40B4-BE49-F238E27FC236}">
                <a16:creationId xmlns:a16="http://schemas.microsoft.com/office/drawing/2014/main" id="{407D735C-D135-0879-265D-33FD1363886D}"/>
              </a:ext>
            </a:extLst>
          </p:cNvPr>
          <p:cNvSpPr txBox="1"/>
          <p:nvPr/>
        </p:nvSpPr>
        <p:spPr>
          <a:xfrm>
            <a:off x="1067443" y="1546032"/>
            <a:ext cx="7072298" cy="2660728"/>
          </a:xfrm>
          <a:prstGeom prst="rect">
            <a:avLst/>
          </a:prstGeom>
          <a:noFill/>
        </p:spPr>
        <p:txBody>
          <a:bodyPr wrap="square" rtlCol="0">
            <a:spAutoFit/>
          </a:bodyPr>
          <a:lstStyle/>
          <a:p>
            <a:pPr algn="just">
              <a:lnSpc>
                <a:spcPct val="150000"/>
              </a:lnSpc>
              <a:spcBef>
                <a:spcPts val="600"/>
              </a:spcBef>
              <a:spcAft>
                <a:spcPts val="600"/>
              </a:spcAft>
            </a:pPr>
            <a:r>
              <a:rPr lang="vi-VN" sz="2000" b="1">
                <a:solidFill>
                  <a:srgbClr val="000000"/>
                </a:solidFill>
                <a:effectLst/>
                <a:latin typeface="Times New Roman" panose="02020603050405020304" pitchFamily="18" charset="0"/>
                <a:ea typeface="Malgun Gothic" panose="020B0503020000020004" pitchFamily="34" charset="-127"/>
                <a:cs typeface="Times New Roman" panose="02020603050405020304" pitchFamily="18" charset="0"/>
              </a:rPr>
              <a:t>3.1 Môi trường cài đặt</a:t>
            </a:r>
            <a:endParaRPr lang="en-US" sz="2400" b="1">
              <a:solidFill>
                <a:srgbClr val="2F5496"/>
              </a:solidFill>
              <a:effectLst/>
              <a:latin typeface="Calibri Light" panose="020F0302020204030204" pitchFamily="34" charset="0"/>
              <a:ea typeface="Malgun Gothic" panose="020B0503020000020004" pitchFamily="34" charset="-127"/>
              <a:cs typeface="Times New Roman" panose="02020603050405020304" pitchFamily="18" charset="0"/>
            </a:endParaRPr>
          </a:p>
          <a:p>
            <a:pPr marL="342900" indent="-342900" algn="just">
              <a:lnSpc>
                <a:spcPct val="150000"/>
              </a:lnSpc>
              <a:spcBef>
                <a:spcPts val="600"/>
              </a:spcBef>
              <a:spcAft>
                <a:spcPts val="600"/>
              </a:spcAft>
              <a:buFontTx/>
              <a:buChar char="-"/>
            </a:pPr>
            <a:r>
              <a:rPr lang="vi-VN" sz="2000" kern="0">
                <a:effectLst/>
                <a:latin typeface="Times New Roman" panose="02020603050405020304" pitchFamily="18" charset="0"/>
                <a:ea typeface="Times New Roman" panose="02020603050405020304" pitchFamily="18" charset="0"/>
              </a:rPr>
              <a:t>Nhóm đã lựa chọn ngôn ngữ lập trình C# kết hợp với ASP.NET Core để triển khai thuật toán Nhánh cận cho bài toán xếp ba lô đa chiều dưới dạng một ứng dụng web.</a:t>
            </a:r>
          </a:p>
          <a:p>
            <a:pPr marL="342900" indent="-342900" algn="just">
              <a:lnSpc>
                <a:spcPct val="150000"/>
              </a:lnSpc>
              <a:spcBef>
                <a:spcPts val="600"/>
              </a:spcBef>
              <a:spcAft>
                <a:spcPts val="600"/>
              </a:spcAft>
              <a:buFontTx/>
              <a:buChar char="-"/>
            </a:pPr>
            <a:r>
              <a:rPr lang="vi-VN" sz="2000" kern="0">
                <a:effectLst/>
                <a:latin typeface="Times New Roman" panose="02020603050405020304" pitchFamily="18" charset="0"/>
                <a:ea typeface="Times New Roman" panose="02020603050405020304" pitchFamily="18" charset="0"/>
              </a:rPr>
              <a:t>Môi trường phát triển sử dụng là Visual Studio 2022</a:t>
            </a:r>
            <a:endParaRPr lang="en-US" sz="2000" b="1" kern="100">
              <a:effectLst/>
              <a:latin typeface="+mj-lt"/>
              <a:ea typeface="Calibri" panose="020F0502020204030204" pitchFamily="34" charset="0"/>
            </a:endParaRPr>
          </a:p>
        </p:txBody>
      </p:sp>
      <p:pic>
        <p:nvPicPr>
          <p:cNvPr id="4" name="Hình ảnh 3">
            <a:extLst>
              <a:ext uri="{FF2B5EF4-FFF2-40B4-BE49-F238E27FC236}">
                <a16:creationId xmlns:a16="http://schemas.microsoft.com/office/drawing/2014/main" id="{F7FEDC06-E65F-2452-A748-4CF863621B39}"/>
              </a:ext>
            </a:extLst>
          </p:cNvPr>
          <p:cNvPicPr>
            <a:picLocks noChangeAspect="1"/>
          </p:cNvPicPr>
          <p:nvPr/>
        </p:nvPicPr>
        <p:blipFill>
          <a:blip r:embed="rId4"/>
          <a:stretch>
            <a:fillRect/>
          </a:stretch>
        </p:blipFill>
        <p:spPr>
          <a:xfrm>
            <a:off x="8097210" y="2029691"/>
            <a:ext cx="3505200" cy="2798617"/>
          </a:xfrm>
          <a:prstGeom prst="rect">
            <a:avLst/>
          </a:prstGeom>
        </p:spPr>
      </p:pic>
    </p:spTree>
    <p:extLst>
      <p:ext uri="{BB962C8B-B14F-4D97-AF65-F5344CB8AC3E}">
        <p14:creationId xmlns:p14="http://schemas.microsoft.com/office/powerpoint/2010/main" val="2844355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FD903-BD0E-74B7-F414-ECAF7F506A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991AD3-254E-6F71-EBA9-8CACC24B8F0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76B09B92-80F9-A4E3-7B7D-E7F66F45E29A}"/>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51DDFA88-1C78-A07E-E7F7-3B0F3A9915E2}"/>
              </a:ext>
            </a:extLst>
          </p:cNvPr>
          <p:cNvSpPr txBox="1"/>
          <p:nvPr/>
        </p:nvSpPr>
        <p:spPr>
          <a:xfrm>
            <a:off x="942108" y="741637"/>
            <a:ext cx="5781262" cy="1251753"/>
          </a:xfrm>
          <a:prstGeom prst="rect">
            <a:avLst/>
          </a:prstGeom>
        </p:spPr>
        <p:txBody>
          <a:bodyPr wrap="square" lIns="0" tIns="0" rIns="0" bIns="0" rtlCol="0" anchor="t">
            <a:spAutoFit/>
          </a:bodyPr>
          <a:lstStyle/>
          <a:p>
            <a:pPr>
              <a:spcBef>
                <a:spcPts val="800"/>
              </a:spcBef>
              <a:spcAft>
                <a:spcPts val="400"/>
              </a:spcAft>
            </a:pPr>
            <a:r>
              <a:rPr lang="vi-VN" b="1">
                <a:latin typeface="Times New Roman" panose="02020603050405020304" pitchFamily="18" charset="0"/>
                <a:ea typeface="Malgun Gothic" panose="020B0503020000020004" pitchFamily="34" charset="-127"/>
                <a:cs typeface="Times New Roman" panose="02020603050405020304" pitchFamily="18" charset="0"/>
              </a:rPr>
              <a:t>3.2. Chi tiết cài đặt thuật toán</a:t>
            </a:r>
            <a:endParaRPr lang="en-US" sz="2000" b="1">
              <a:latin typeface="Calibri Light" panose="020F0302020204030204" pitchFamily="34" charset="0"/>
              <a:ea typeface="Malgun Gothic" panose="020B0503020000020004" pitchFamily="34" charset="-127"/>
              <a:cs typeface="Times New Roman" panose="02020603050405020304" pitchFamily="18" charset="0"/>
            </a:endParaRPr>
          </a:p>
          <a:p>
            <a:pPr>
              <a:lnSpc>
                <a:spcPct val="150000"/>
              </a:lnSpc>
              <a:defRPr/>
            </a:pPr>
            <a:r>
              <a:rPr lang="vi-VN" b="1" i="1"/>
              <a:t>Hình 3.1: Lớp Project – Biểu diễn đối tượng dự án</a:t>
            </a:r>
            <a:endParaRPr lang="en-US"/>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1">
            <a:extLst>
              <a:ext uri="{FF2B5EF4-FFF2-40B4-BE49-F238E27FC236}">
                <a16:creationId xmlns:a16="http://schemas.microsoft.com/office/drawing/2014/main" id="{FD28B8AF-0761-580C-4A0A-B9A16EB8AD97}"/>
              </a:ext>
            </a:extLst>
          </p:cNvPr>
          <p:cNvPicPr>
            <a:picLocks noChangeAspect="1"/>
          </p:cNvPicPr>
          <p:nvPr/>
        </p:nvPicPr>
        <p:blipFill>
          <a:blip r:embed="rId4"/>
          <a:stretch>
            <a:fillRect/>
          </a:stretch>
        </p:blipFill>
        <p:spPr>
          <a:xfrm>
            <a:off x="1579418" y="1685607"/>
            <a:ext cx="8839200" cy="4430756"/>
          </a:xfrm>
          <a:prstGeom prst="rect">
            <a:avLst/>
          </a:prstGeom>
          <a:ln>
            <a:solidFill>
              <a:schemeClr val="tx1"/>
            </a:solidFill>
          </a:ln>
        </p:spPr>
      </p:pic>
    </p:spTree>
    <p:extLst>
      <p:ext uri="{BB962C8B-B14F-4D97-AF65-F5344CB8AC3E}">
        <p14:creationId xmlns:p14="http://schemas.microsoft.com/office/powerpoint/2010/main" val="802261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964D-827F-BCF0-350A-3A29E2EF64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8C3B405-1C2D-2686-0C6D-C52FBB5B34E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97C5B94C-06CB-0809-6851-14BE91C53A11}"/>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C67B981E-E302-E52A-2D39-EBAC96555C0D}"/>
              </a:ext>
            </a:extLst>
          </p:cNvPr>
          <p:cNvSpPr txBox="1"/>
          <p:nvPr/>
        </p:nvSpPr>
        <p:spPr>
          <a:xfrm>
            <a:off x="942108" y="741637"/>
            <a:ext cx="6331528" cy="1667251"/>
          </a:xfrm>
          <a:prstGeom prst="rect">
            <a:avLst/>
          </a:prstGeom>
        </p:spPr>
        <p:txBody>
          <a:bodyPr wrap="square" lIns="0" tIns="0" rIns="0" bIns="0" rtlCol="0" anchor="t">
            <a:spAutoFit/>
          </a:bodyPr>
          <a:lstStyle/>
          <a:p>
            <a:pPr>
              <a:spcBef>
                <a:spcPts val="800"/>
              </a:spcBef>
              <a:spcAft>
                <a:spcPts val="400"/>
              </a:spcAft>
            </a:pPr>
            <a:r>
              <a:rPr lang="vi-VN" b="1">
                <a:latin typeface="Times New Roman" panose="02020603050405020304" pitchFamily="18" charset="0"/>
                <a:ea typeface="Malgun Gothic" panose="020B0503020000020004" pitchFamily="34" charset="-127"/>
                <a:cs typeface="Times New Roman" panose="02020603050405020304" pitchFamily="18" charset="0"/>
              </a:rPr>
              <a:t>3.2. Chi tiết cài đặt thuật toán</a:t>
            </a:r>
            <a:endParaRPr lang="en-US" sz="2000" b="1">
              <a:latin typeface="Calibri Light" panose="020F0302020204030204" pitchFamily="34" charset="0"/>
              <a:ea typeface="Malgun Gothic" panose="020B0503020000020004" pitchFamily="34" charset="-127"/>
              <a:cs typeface="Times New Roman" panose="02020603050405020304" pitchFamily="18" charset="0"/>
            </a:endParaRPr>
          </a:p>
          <a:p>
            <a:pPr>
              <a:lnSpc>
                <a:spcPct val="150000"/>
              </a:lnSpc>
              <a:defRPr/>
            </a:pPr>
            <a:r>
              <a:rPr lang="vi-VN" b="1" i="1"/>
              <a:t>Hình </a:t>
            </a:r>
            <a:r>
              <a:rPr lang="en-US" b="1" i="1"/>
              <a:t>3.2.4. Lớp Node – Biểu diễn trạng thái trong cây tìm kiếm</a:t>
            </a:r>
            <a:endParaRPr lang="en-US" i="1"/>
          </a:p>
          <a:p>
            <a:pPr>
              <a:lnSpc>
                <a:spcPct val="150000"/>
              </a:lnSpc>
              <a:defRPr/>
            </a:pPr>
            <a:endParaRPr lang="en-US"/>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1">
            <a:extLst>
              <a:ext uri="{FF2B5EF4-FFF2-40B4-BE49-F238E27FC236}">
                <a16:creationId xmlns:a16="http://schemas.microsoft.com/office/drawing/2014/main" id="{1C941FFC-A67A-A494-1FE3-B07BB18F001B}"/>
              </a:ext>
            </a:extLst>
          </p:cNvPr>
          <p:cNvPicPr>
            <a:picLocks noChangeAspect="1"/>
          </p:cNvPicPr>
          <p:nvPr/>
        </p:nvPicPr>
        <p:blipFill>
          <a:blip r:embed="rId4"/>
          <a:stretch>
            <a:fillRect/>
          </a:stretch>
        </p:blipFill>
        <p:spPr>
          <a:xfrm>
            <a:off x="1662545" y="1493519"/>
            <a:ext cx="8742219" cy="4622843"/>
          </a:xfrm>
          <a:prstGeom prst="rect">
            <a:avLst/>
          </a:prstGeom>
          <a:ln>
            <a:solidFill>
              <a:schemeClr val="tx1"/>
            </a:solidFill>
          </a:ln>
        </p:spPr>
      </p:pic>
    </p:spTree>
    <p:extLst>
      <p:ext uri="{BB962C8B-B14F-4D97-AF65-F5344CB8AC3E}">
        <p14:creationId xmlns:p14="http://schemas.microsoft.com/office/powerpoint/2010/main" val="3127253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4A62D-1EF0-7BCA-0DD1-B157CF2902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692FCE-5A6C-2F22-87B5-168D0E8462F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C1A1FF38-F0AB-3868-369F-03CA56F0E6B1}"/>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EB03280C-CC57-BD73-BB73-E122ACF18E56}"/>
              </a:ext>
            </a:extLst>
          </p:cNvPr>
          <p:cNvSpPr txBox="1"/>
          <p:nvPr/>
        </p:nvSpPr>
        <p:spPr>
          <a:xfrm>
            <a:off x="942108" y="741637"/>
            <a:ext cx="6331528" cy="1251753"/>
          </a:xfrm>
          <a:prstGeom prst="rect">
            <a:avLst/>
          </a:prstGeom>
        </p:spPr>
        <p:txBody>
          <a:bodyPr wrap="square" lIns="0" tIns="0" rIns="0" bIns="0" rtlCol="0" anchor="t">
            <a:spAutoFit/>
          </a:bodyPr>
          <a:lstStyle/>
          <a:p>
            <a:pPr>
              <a:spcBef>
                <a:spcPts val="800"/>
              </a:spcBef>
              <a:spcAft>
                <a:spcPts val="400"/>
              </a:spcAft>
            </a:pPr>
            <a:r>
              <a:rPr lang="vi-VN" b="1">
                <a:latin typeface="Times New Roman" panose="02020603050405020304" pitchFamily="18" charset="0"/>
                <a:ea typeface="Malgun Gothic" panose="020B0503020000020004" pitchFamily="34" charset="-127"/>
                <a:cs typeface="Times New Roman" panose="02020603050405020304" pitchFamily="18" charset="0"/>
              </a:rPr>
              <a:t>3.2. Chi tiết cài đặt thuật toán</a:t>
            </a:r>
            <a:endParaRPr lang="en-US" sz="2000" b="1">
              <a:latin typeface="Calibri Light" panose="020F0302020204030204" pitchFamily="34" charset="0"/>
              <a:ea typeface="Malgun Gothic" panose="020B0503020000020004" pitchFamily="34" charset="-127"/>
              <a:cs typeface="Times New Roman" panose="02020603050405020304" pitchFamily="18" charset="0"/>
            </a:endParaRPr>
          </a:p>
          <a:p>
            <a:pPr>
              <a:lnSpc>
                <a:spcPct val="150000"/>
              </a:lnSpc>
              <a:defRPr/>
            </a:pPr>
            <a:r>
              <a:rPr lang="vi-VN" b="1" i="1"/>
              <a:t>Hình </a:t>
            </a:r>
            <a:r>
              <a:rPr lang="en-US" b="1" i="1"/>
              <a:t>3.2.5. Cài đặt thuật toán nhánh cận trong Controller</a:t>
            </a:r>
            <a:endParaRPr lang="en-US" i="1"/>
          </a:p>
          <a:p>
            <a:pPr>
              <a:lnSpc>
                <a:spcPct val="150000"/>
              </a:lnSpc>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1">
            <a:extLst>
              <a:ext uri="{FF2B5EF4-FFF2-40B4-BE49-F238E27FC236}">
                <a16:creationId xmlns:a16="http://schemas.microsoft.com/office/drawing/2014/main" id="{84008E65-6DBF-AD32-9BBA-1772F51B3659}"/>
              </a:ext>
            </a:extLst>
          </p:cNvPr>
          <p:cNvPicPr>
            <a:picLocks noChangeAspect="1"/>
          </p:cNvPicPr>
          <p:nvPr/>
        </p:nvPicPr>
        <p:blipFill>
          <a:blip r:embed="rId4"/>
          <a:stretch>
            <a:fillRect/>
          </a:stretch>
        </p:blipFill>
        <p:spPr>
          <a:xfrm>
            <a:off x="1288473" y="1651635"/>
            <a:ext cx="9601200" cy="4776874"/>
          </a:xfrm>
          <a:prstGeom prst="rect">
            <a:avLst/>
          </a:prstGeom>
          <a:ln>
            <a:solidFill>
              <a:sysClr val="windowText" lastClr="000000"/>
            </a:solidFill>
          </a:ln>
        </p:spPr>
      </p:pic>
    </p:spTree>
    <p:extLst>
      <p:ext uri="{BB962C8B-B14F-4D97-AF65-F5344CB8AC3E}">
        <p14:creationId xmlns:p14="http://schemas.microsoft.com/office/powerpoint/2010/main" val="2897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F518B-7846-26C6-B1EA-43B9D47582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77A7C7-301A-BC14-EA14-0696D4DE746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76DEDA8C-260A-C9F7-CCD0-5556332B4521}"/>
              </a:ext>
            </a:extLst>
          </p:cNvPr>
          <p:cNvSpPr/>
          <p:nvPr/>
        </p:nvSpPr>
        <p:spPr>
          <a:xfrm>
            <a:off x="314738" y="213488"/>
            <a:ext cx="1164865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C679F52C-066D-5111-BE61-A35C747FF2E4}"/>
              </a:ext>
            </a:extLst>
          </p:cNvPr>
          <p:cNvSpPr txBox="1"/>
          <p:nvPr/>
        </p:nvSpPr>
        <p:spPr>
          <a:xfrm>
            <a:off x="1025236" y="936010"/>
            <a:ext cx="5527964" cy="2616101"/>
          </a:xfrm>
          <a:prstGeom prst="rect">
            <a:avLst/>
          </a:prstGeom>
        </p:spPr>
        <p:txBody>
          <a:bodyPr wrap="square" lIns="0" tIns="0" rIns="0" bIns="0" rtlCol="0" anchor="t">
            <a:spAutoFit/>
          </a:bodyPr>
          <a:lstStyle/>
          <a:p>
            <a:pPr algn="just">
              <a:lnSpc>
                <a:spcPct val="150000"/>
              </a:lnSpc>
              <a:spcBef>
                <a:spcPts val="600"/>
              </a:spcBef>
              <a:spcAft>
                <a:spcPts val="600"/>
              </a:spcAft>
            </a:pPr>
            <a:r>
              <a:rPr kumimoji="0" lang="vi-VN" sz="1800" b="1" i="1"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vi-VN" b="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3.4 Đánh giá kết quả thực nghiệm</a:t>
            </a:r>
            <a:endParaRPr lang="en-US" sz="2000" b="1">
              <a:solidFill>
                <a:srgbClr val="2F5496"/>
              </a:solidFill>
              <a:latin typeface="Calibri Light" panose="020F0302020204030204" pitchFamily="34" charset="0"/>
              <a:ea typeface="Malgun Gothic" panose="020B0503020000020004" pitchFamily="34" charset="-127"/>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lvl="0"/>
            <a:r>
              <a:rPr kumimoji="0" lang="vi-V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Kết quả thu được thể hiện sự phân bổ tài nguyên hợp lý: cả ba ràng buộc đều được tận dụng ở mức gần tối đa mà không bị vi phạm.</a:t>
            </a:r>
            <a:endParaRPr lang="vi-VN" sz="2000">
              <a:latin typeface="Times New Roman" panose="02020603050405020304" pitchFamily="18" charset="0"/>
              <a:cs typeface="Times New Roman" panose="02020603050405020304" pitchFamily="18" charset="0"/>
            </a:endParaRPr>
          </a:p>
          <a:p>
            <a:pPr lvl="0"/>
            <a:r>
              <a:rPr lang="vi-VN" sz="2000">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 Điều này chứng minh rằng thuật toán không chỉ đúng về mặt lý thuyết mà còn thực sự hiệu quả khi triển khai với dữ liệu thực tế</a:t>
            </a:r>
            <a:endParaRPr kumimoji="0" lang="vi-VN" sz="2000" b="1"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Hình ảnh 3">
            <a:extLst>
              <a:ext uri="{FF2B5EF4-FFF2-40B4-BE49-F238E27FC236}">
                <a16:creationId xmlns:a16="http://schemas.microsoft.com/office/drawing/2014/main" id="{46668D00-3953-48D3-FD7D-1D6A13B15C5E}"/>
              </a:ext>
            </a:extLst>
          </p:cNvPr>
          <p:cNvPicPr>
            <a:picLocks noChangeAspect="1"/>
          </p:cNvPicPr>
          <p:nvPr/>
        </p:nvPicPr>
        <p:blipFill>
          <a:blip r:embed="rId4"/>
          <a:stretch>
            <a:fillRect/>
          </a:stretch>
        </p:blipFill>
        <p:spPr>
          <a:xfrm>
            <a:off x="6553200" y="936010"/>
            <a:ext cx="5324062" cy="4678883"/>
          </a:xfrm>
          <a:prstGeom prst="rect">
            <a:avLst/>
          </a:prstGeom>
        </p:spPr>
      </p:pic>
    </p:spTree>
    <p:extLst>
      <p:ext uri="{BB962C8B-B14F-4D97-AF65-F5344CB8AC3E}">
        <p14:creationId xmlns:p14="http://schemas.microsoft.com/office/powerpoint/2010/main" val="1940867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1595135" y="1472299"/>
            <a:ext cx="8430992" cy="4159623"/>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3067" b="1" i="1" dirty="0" err="1">
                <a:solidFill>
                  <a:schemeClr val="tx1"/>
                </a:solidFill>
                <a:latin typeface="Times New Roman" pitchFamily="18" charset="0"/>
                <a:cs typeface="Times New Roman" pitchFamily="18" charset="0"/>
              </a:rPr>
              <a:t>Cảm</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ơn</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thầy</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cô</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và</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các</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bạn</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đã</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chú</a:t>
            </a:r>
            <a:r>
              <a:rPr lang="en-US" sz="3067" b="1" i="1" dirty="0">
                <a:solidFill>
                  <a:schemeClr val="tx1"/>
                </a:solidFill>
                <a:latin typeface="Times New Roman" pitchFamily="18" charset="0"/>
                <a:cs typeface="Times New Roman" pitchFamily="18" charset="0"/>
              </a:rPr>
              <a:t> ý </a:t>
            </a:r>
            <a:r>
              <a:rPr lang="en-US" sz="3067" b="1" i="1" dirty="0" err="1">
                <a:solidFill>
                  <a:schemeClr val="tx1"/>
                </a:solidFill>
                <a:latin typeface="Times New Roman" pitchFamily="18" charset="0"/>
                <a:cs typeface="Times New Roman" pitchFamily="18" charset="0"/>
              </a:rPr>
              <a:t>lắng</a:t>
            </a:r>
            <a:r>
              <a:rPr lang="en-US" sz="3067" b="1" i="1" dirty="0">
                <a:solidFill>
                  <a:schemeClr val="tx1"/>
                </a:solidFill>
                <a:latin typeface="Times New Roman" pitchFamily="18" charset="0"/>
                <a:cs typeface="Times New Roman" pitchFamily="18" charset="0"/>
              </a:rPr>
              <a:t> </a:t>
            </a:r>
            <a:r>
              <a:rPr lang="en-US" sz="3067" b="1" i="1" dirty="0" err="1">
                <a:solidFill>
                  <a:schemeClr val="tx1"/>
                </a:solidFill>
                <a:latin typeface="Times New Roman" pitchFamily="18" charset="0"/>
                <a:cs typeface="Times New Roman" pitchFamily="18" charset="0"/>
              </a:rPr>
              <a:t>nghe</a:t>
            </a:r>
            <a:r>
              <a:rPr lang="en-US" sz="3067" b="1" dirty="0">
                <a:solidFill>
                  <a:schemeClr val="tx1"/>
                </a:solidFill>
                <a:latin typeface="Times New Roman" pitchFamily="18" charset="0"/>
                <a:cs typeface="Times New Roman" pitchFamily="18" charset="0"/>
              </a:rPr>
              <a:t>!</a:t>
            </a:r>
          </a:p>
        </p:txBody>
      </p:sp>
      <p:sp>
        <p:nvSpPr>
          <p:cNvPr id="4" name="Rectangle 3"/>
          <p:cNvSpPr/>
          <p:nvPr/>
        </p:nvSpPr>
        <p:spPr>
          <a:xfrm>
            <a:off x="1595135" y="641980"/>
            <a:ext cx="1895164" cy="584775"/>
          </a:xfrm>
          <a:prstGeom prst="rect">
            <a:avLst/>
          </a:prstGeom>
        </p:spPr>
        <p:txBody>
          <a:bodyPr wrap="square">
            <a:spAutoFit/>
          </a:bodyPr>
          <a:lstStyle/>
          <a:p>
            <a:pPr lvl="0" algn="ctr"/>
            <a:r>
              <a:rPr lang="en-US" sz="3200" b="1" i="1" err="1">
                <a:latin typeface="Times New Roman" pitchFamily="18" charset="0"/>
                <a:cs typeface="Times New Roman" pitchFamily="18" charset="0"/>
              </a:rPr>
              <a:t>Nhóm</a:t>
            </a:r>
            <a:r>
              <a:rPr lang="en-US" sz="3200" b="1" i="1">
                <a:latin typeface="Times New Roman" pitchFamily="18" charset="0"/>
                <a:cs typeface="Times New Roman" pitchFamily="18" charset="0"/>
              </a:rPr>
              <a:t> </a:t>
            </a:r>
            <a:r>
              <a:rPr lang="vi-VN" sz="3200" b="1" i="1">
                <a:latin typeface="Times New Roman" pitchFamily="18" charset="0"/>
                <a:cs typeface="Times New Roman" pitchFamily="18" charset="0"/>
              </a:rPr>
              <a:t>11</a:t>
            </a:r>
            <a:endParaRPr lang="en-US" sz="3200" b="1" i="1" dirty="0">
              <a:latin typeface="Times New Roman" pitchFamily="18" charset="0"/>
              <a:cs typeface="Times New Roman" pitchFamily="18" charset="0"/>
            </a:endParaRPr>
          </a:p>
        </p:txBody>
      </p:sp>
    </p:spTree>
    <p:extLst>
      <p:ext uri="{BB962C8B-B14F-4D97-AF65-F5344CB8AC3E}">
        <p14:creationId xmlns:p14="http://schemas.microsoft.com/office/powerpoint/2010/main" val="38681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p:cNvSpPr/>
          <p:nvPr/>
        </p:nvSpPr>
        <p:spPr>
          <a:xfrm>
            <a:off x="68648" y="213488"/>
            <a:ext cx="12192000" cy="8556770"/>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41A92CDC-80D8-92EF-F460-7948CDE0CD49}"/>
              </a:ext>
            </a:extLst>
          </p:cNvPr>
          <p:cNvSpPr txBox="1"/>
          <p:nvPr/>
        </p:nvSpPr>
        <p:spPr>
          <a:xfrm>
            <a:off x="491222" y="1329250"/>
            <a:ext cx="5348745" cy="3534622"/>
          </a:xfrm>
          <a:prstGeom prst="rect">
            <a:avLst/>
          </a:prstGeom>
        </p:spPr>
        <p:txBody>
          <a:bodyPr wrap="square" lIns="0" tIns="0" rIns="0" bIns="0" rtlCol="0" anchor="t">
            <a:spAutoFit/>
          </a:bodyPr>
          <a:lstStyle/>
          <a:p>
            <a:pPr lvl="0" algn="ctr">
              <a:lnSpc>
                <a:spcPct val="150000"/>
              </a:lnSpc>
            </a:pPr>
            <a:r>
              <a:rPr lang="vi-VN" sz="2400" b="1">
                <a:highlight>
                  <a:srgbClr val="FFFFFF"/>
                </a:highlight>
                <a:latin typeface="Times New Roman" panose="02020603050405020304" pitchFamily="18" charset="0"/>
                <a:cs typeface="Times New Roman" panose="02020603050405020304" pitchFamily="18" charset="0"/>
              </a:rPr>
              <a:t>1.1 Giới thiệu bài toán xếp ba lô cổ điển</a:t>
            </a:r>
          </a:p>
          <a:p>
            <a:pPr>
              <a:lnSpc>
                <a:spcPct val="150000"/>
              </a:lnSpc>
            </a:pPr>
            <a:r>
              <a:rPr lang="vi-VN">
                <a:highlight>
                  <a:srgbClr val="FFFFFF"/>
                </a:highlight>
                <a:latin typeface="+mj-lt"/>
              </a:rPr>
              <a:t>- Bài toán xếp ba lô cổ điển (Knapsack Problem) là một bài toán tối ưu hóa tổ hợp quan trọng trong khoa học máy tính và nghiên cứu vận trù. </a:t>
            </a:r>
          </a:p>
          <a:p>
            <a:pPr>
              <a:lnSpc>
                <a:spcPct val="150000"/>
              </a:lnSpc>
            </a:pPr>
            <a:r>
              <a:rPr lang="vi-VN">
                <a:highlight>
                  <a:srgbClr val="FFFFFF"/>
                </a:highlight>
                <a:latin typeface="+mj-lt"/>
              </a:rPr>
              <a:t>- Bài toán cổ điển thường được gọi là 0-1 Knapsack Problem, nghĩa là mỗi vật phẩm chỉ có thể được chọn một lần hoặc không chọn, không được chọn lặp lại</a:t>
            </a:r>
            <a:r>
              <a:rPr lang="vi-VN">
                <a:highlight>
                  <a:srgbClr val="FFFFFF"/>
                </a:highlight>
              </a:rPr>
              <a:t>.</a:t>
            </a:r>
            <a:endParaRPr lang="en-US">
              <a:highlight>
                <a:srgbClr val="FFFFFF"/>
              </a:highlight>
            </a:endParaRPr>
          </a:p>
          <a:p>
            <a:pPr lvl="0" algn="ctr">
              <a:lnSpc>
                <a:spcPct val="150000"/>
              </a:lnSpc>
            </a:pPr>
            <a:endParaRPr lang="en-US" sz="2400" b="1" dirty="0">
              <a:highlight>
                <a:srgbClr val="FFFFFF"/>
              </a:highlight>
              <a:latin typeface="Times New Roman" panose="02020603050405020304" pitchFamily="18" charset="0"/>
              <a:cs typeface="Times New Roman" panose="02020603050405020304" pitchFamily="18" charset="0"/>
            </a:endParaRPr>
          </a:p>
        </p:txBody>
      </p:sp>
      <p:sp>
        <p:nvSpPr>
          <p:cNvPr id="4" name="Rectangle: Single Corner Snipped 3">
            <a:extLst>
              <a:ext uri="{FF2B5EF4-FFF2-40B4-BE49-F238E27FC236}">
                <a16:creationId xmlns:a16="http://schemas.microsoft.com/office/drawing/2014/main" id="{83EA2681-93C8-C7ED-3BCE-3C0DCCD2918C}"/>
              </a:ext>
            </a:extLst>
          </p:cNvPr>
          <p:cNvSpPr/>
          <p:nvPr/>
        </p:nvSpPr>
        <p:spPr>
          <a:xfrm>
            <a:off x="327991" y="367748"/>
            <a:ext cx="854766" cy="447261"/>
          </a:xfrm>
          <a:prstGeom prst="snip1Rect">
            <a:avLst/>
          </a:prstGeom>
          <a:solidFill>
            <a:srgbClr val="60A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000" b="1" dirty="0">
                <a:solidFill>
                  <a:schemeClr val="bg1"/>
                </a:solidFill>
                <a:latin typeface="Times New Roman" panose="02020603050405020304" pitchFamily="18" charset="0"/>
                <a:cs typeface="Times New Roman" panose="02020603050405020304" pitchFamily="18" charset="0"/>
              </a:rPr>
              <a:t>I</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B48B84-CB8E-6036-557C-81FBB9D31F34}"/>
              </a:ext>
            </a:extLst>
          </p:cNvPr>
          <p:cNvSpPr txBox="1"/>
          <p:nvPr/>
        </p:nvSpPr>
        <p:spPr>
          <a:xfrm>
            <a:off x="1272209" y="367748"/>
            <a:ext cx="10205468" cy="553998"/>
          </a:xfrm>
          <a:prstGeom prst="rect">
            <a:avLst/>
          </a:prstGeom>
          <a:noFill/>
        </p:spPr>
        <p:txBody>
          <a:bodyPr wrap="square" rtlCol="0">
            <a:spAutoFit/>
          </a:bodyPr>
          <a:lstStyle/>
          <a:p>
            <a:r>
              <a:rPr lang="vi-VN" sz="3000" b="1">
                <a:latin typeface="Times New Roman" panose="02020603050405020304" pitchFamily="18" charset="0"/>
                <a:cs typeface="Times New Roman" panose="02020603050405020304" pitchFamily="18" charset="0"/>
              </a:rPr>
              <a:t>Mô tả bài toán</a:t>
            </a:r>
            <a:endParaRPr lang="en-US" sz="3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18D10559-0140-664C-7AB0-85EC8661A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967" y="951970"/>
            <a:ext cx="6283385" cy="495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37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482A-AAF8-3CD5-DAAB-1552CD5F1A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E63AD6-76C8-4787-0EAF-ECF133EF6E6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74A88021-4818-0C55-94C3-9ACE96DE5769}"/>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355EF5B6-26BE-9050-7A9A-58BD57FA0CDE}"/>
              </a:ext>
            </a:extLst>
          </p:cNvPr>
          <p:cNvSpPr txBox="1"/>
          <p:nvPr/>
        </p:nvSpPr>
        <p:spPr>
          <a:xfrm>
            <a:off x="6095999" y="921746"/>
            <a:ext cx="5781262" cy="4963025"/>
          </a:xfrm>
          <a:prstGeom prst="rect">
            <a:avLst/>
          </a:prstGeom>
        </p:spPr>
        <p:txBody>
          <a:bodyPr wrap="square" lIns="0" tIns="0" rIns="0" bIns="0" rtlCol="0" anchor="t">
            <a:spAutoFit/>
          </a:bodyPr>
          <a:lstStyle/>
          <a:p>
            <a:pPr>
              <a:lnSpc>
                <a:spcPct val="150000"/>
              </a:lnSpc>
            </a:pPr>
            <a:r>
              <a:rPr lang="vi-VN" sz="2500" b="1">
                <a:latin typeface="Times New Roman" panose="02020603050405020304" pitchFamily="18" charset="0"/>
                <a:cs typeface="Times New Roman" panose="02020603050405020304" pitchFamily="18" charset="0"/>
              </a:rPr>
              <a:t>1.2 Bài toán sắp xếp ba lô đa chiều</a:t>
            </a:r>
          </a:p>
          <a:p>
            <a:pPr marL="342900" indent="-342900">
              <a:lnSpc>
                <a:spcPct val="150000"/>
              </a:lnSpc>
              <a:buFont typeface="Arial" panose="020B0604020202020204" pitchFamily="34" charset="0"/>
              <a:buChar char="•"/>
            </a:pPr>
            <a:r>
              <a:rPr lang="vi-VN">
                <a:latin typeface="+mj-lt"/>
              </a:rPr>
              <a:t>Bài toán xếp ba lô đa chiều (Multidimensional Knapsack Problem - MKP) là một phiên bản mở rộng của bài toán xếp ba lô cổ điển. Khác với bài toán cổ điển chỉ có một ràng buộc, bài toán đa chiều yêu cầu thỏa mãn đồng thời nhiều giới hạn khác nhau.</a:t>
            </a:r>
          </a:p>
          <a:p>
            <a:pPr>
              <a:lnSpc>
                <a:spcPct val="150000"/>
              </a:lnSpc>
            </a:pPr>
            <a:endParaRPr lang="en-US">
              <a:latin typeface="+mj-lt"/>
            </a:endParaRPr>
          </a:p>
          <a:p>
            <a:pPr marL="285750" indent="-285750">
              <a:buFontTx/>
              <a:buChar char="-"/>
            </a:pPr>
            <a:r>
              <a:rPr lang="vi-VN" b="1" i="1">
                <a:latin typeface="+mj-lt"/>
              </a:rPr>
              <a:t>Các ràng buộc và tối ưu hóa</a:t>
            </a:r>
          </a:p>
          <a:p>
            <a:pPr marL="285750" indent="-285750">
              <a:buFontTx/>
              <a:buChar char="-"/>
            </a:pPr>
            <a:endParaRPr lang="en-US">
              <a:latin typeface="+mj-lt"/>
            </a:endParaRPr>
          </a:p>
          <a:p>
            <a:r>
              <a:rPr lang="vi-VN">
                <a:latin typeface="+mj-lt"/>
              </a:rPr>
              <a:t>Trong khi bài toán xếp ba lô cổ điển chỉ có các ràng buộc đơn lẻ, thường là về trọng lượng, thì bài toán đa chiều lại có các ràng buộc đa dạng và phức tạp hơn. </a:t>
            </a:r>
            <a:endParaRPr lang="vi-VN" sz="2500" b="1">
              <a:latin typeface="+mj-lt"/>
              <a:cs typeface="Times New Roman" panose="02020603050405020304" pitchFamily="18" charset="0"/>
            </a:endParaRPr>
          </a:p>
          <a:p>
            <a:pPr>
              <a:lnSpc>
                <a:spcPct val="150000"/>
              </a:lnSpc>
            </a:pPr>
            <a:endParaRPr lang="vi-VN" sz="2500" b="1">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A691BD4A-537E-B278-BFD3-31B40BD84397}"/>
              </a:ext>
            </a:extLst>
          </p:cNvPr>
          <p:cNvPicPr>
            <a:picLocks noChangeAspect="1"/>
          </p:cNvPicPr>
          <p:nvPr/>
        </p:nvPicPr>
        <p:blipFill>
          <a:blip r:embed="rId4"/>
          <a:stretch>
            <a:fillRect/>
          </a:stretch>
        </p:blipFill>
        <p:spPr>
          <a:xfrm>
            <a:off x="626364" y="1377696"/>
            <a:ext cx="5071872" cy="3852672"/>
          </a:xfrm>
          <a:prstGeom prst="rect">
            <a:avLst/>
          </a:prstGeom>
        </p:spPr>
      </p:pic>
    </p:spTree>
    <p:extLst>
      <p:ext uri="{BB962C8B-B14F-4D97-AF65-F5344CB8AC3E}">
        <p14:creationId xmlns:p14="http://schemas.microsoft.com/office/powerpoint/2010/main" val="30546777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4D2E-54E2-E94F-F01E-28C7E643E2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50D1B8-CB59-8935-1BF4-A03EF3E99B1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C6F5D97D-CE70-D2EC-93D3-E4A491BBBDD9}"/>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034BC1F1-E86E-C338-8B6B-0F27EE6783A1}"/>
              </a:ext>
            </a:extLst>
          </p:cNvPr>
          <p:cNvSpPr txBox="1"/>
          <p:nvPr/>
        </p:nvSpPr>
        <p:spPr>
          <a:xfrm>
            <a:off x="724694" y="948562"/>
            <a:ext cx="5781262" cy="2862450"/>
          </a:xfrm>
          <a:prstGeom prst="rect">
            <a:avLst/>
          </a:prstGeom>
        </p:spPr>
        <p:txBody>
          <a:bodyPr wrap="square" lIns="0" tIns="0" rIns="0" bIns="0" rtlCol="0" anchor="t">
            <a:spAutoFit/>
          </a:bodyPr>
          <a:lstStyle/>
          <a:p>
            <a:pPr>
              <a:lnSpc>
                <a:spcPct val="150000"/>
              </a:lnSpc>
            </a:pPr>
            <a:r>
              <a:rPr lang="vi-VN">
                <a:latin typeface="+mj-lt"/>
              </a:rPr>
              <a:t>Ví dụ : Trong một bài toán có hai ràng buộc là trọng lượng và chi phí, ta có thể cần tính tỷ lệ tổng quát như: Giá trị / (w1 ⋅ trọng lượng + w2⋅chi phí )với w1,w2​ là trọng số điều chỉnh, nhằm đảm bảo cân bằng giữa các chiều ràng buộc.</a:t>
            </a:r>
          </a:p>
          <a:p>
            <a:endParaRPr lang="vi-VN" b="1">
              <a:latin typeface="+mj-lt"/>
            </a:endParaRPr>
          </a:p>
          <a:p>
            <a:pPr>
              <a:lnSpc>
                <a:spcPct val="150000"/>
              </a:lnSpc>
            </a:pPr>
            <a:endParaRPr lang="en-US">
              <a:latin typeface="+mj-lt"/>
            </a:endParaRPr>
          </a:p>
          <a:p>
            <a:pPr>
              <a:lnSpc>
                <a:spcPct val="150000"/>
              </a:lnSpc>
            </a:pPr>
            <a:endParaRPr lang="vi-VN" sz="2500" b="1">
              <a:latin typeface="Times New Roman" panose="02020603050405020304" pitchFamily="18" charset="0"/>
              <a:cs typeface="Times New Roman" panose="02020603050405020304" pitchFamily="18" charset="0"/>
            </a:endParaRPr>
          </a:p>
        </p:txBody>
      </p:sp>
      <p:pic>
        <p:nvPicPr>
          <p:cNvPr id="4" name="Picture 1">
            <a:extLst>
              <a:ext uri="{FF2B5EF4-FFF2-40B4-BE49-F238E27FC236}">
                <a16:creationId xmlns:a16="http://schemas.microsoft.com/office/drawing/2014/main" id="{93FE45A5-6ECD-8686-6028-66E885908154}"/>
              </a:ext>
            </a:extLst>
          </p:cNvPr>
          <p:cNvPicPr>
            <a:picLocks noChangeAspect="1"/>
          </p:cNvPicPr>
          <p:nvPr/>
        </p:nvPicPr>
        <p:blipFill>
          <a:blip r:embed="rId4"/>
          <a:stretch>
            <a:fillRect/>
          </a:stretch>
        </p:blipFill>
        <p:spPr>
          <a:xfrm>
            <a:off x="6505956" y="733361"/>
            <a:ext cx="5327903" cy="5391277"/>
          </a:xfrm>
          <a:prstGeom prst="rect">
            <a:avLst/>
          </a:prstGeom>
        </p:spPr>
      </p:pic>
    </p:spTree>
    <p:extLst>
      <p:ext uri="{BB962C8B-B14F-4D97-AF65-F5344CB8AC3E}">
        <p14:creationId xmlns:p14="http://schemas.microsoft.com/office/powerpoint/2010/main" val="1025289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7C48-C11B-22F4-C74A-896351F8A9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42AC0C9-0384-9FA2-5134-AE310F52F51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4E6C3A3F-34A2-1001-D412-1D001533D4EC}"/>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8" name="TextBox 6">
            <a:extLst>
              <a:ext uri="{FF2B5EF4-FFF2-40B4-BE49-F238E27FC236}">
                <a16:creationId xmlns:a16="http://schemas.microsoft.com/office/drawing/2014/main" id="{39224747-FF2F-9B7A-D1F5-01AC0376DD4D}"/>
              </a:ext>
            </a:extLst>
          </p:cNvPr>
          <p:cNvSpPr txBox="1"/>
          <p:nvPr/>
        </p:nvSpPr>
        <p:spPr>
          <a:xfrm>
            <a:off x="724694" y="948562"/>
            <a:ext cx="5781262" cy="4247445"/>
          </a:xfrm>
          <a:prstGeom prst="rect">
            <a:avLst/>
          </a:prstGeom>
        </p:spPr>
        <p:txBody>
          <a:bodyPr wrap="square" lIns="0" tIns="0" rIns="0" bIns="0" rtlCol="0" anchor="t">
            <a:spAutoFit/>
          </a:bodyPr>
          <a:lstStyle/>
          <a:p>
            <a:r>
              <a:rPr lang="vi-VN" b="1">
                <a:latin typeface="Times New Roman" panose="02020603050405020304" pitchFamily="18" charset="0"/>
                <a:cs typeface="Times New Roman" panose="02020603050405020304" pitchFamily="18" charset="0"/>
              </a:rPr>
              <a:t>- Đầu vào và đầu ra của bài toán ba lô đa chiều </a:t>
            </a:r>
            <a:endParaRPr lang="en-US">
              <a:latin typeface="Times New Roman" panose="02020603050405020304" pitchFamily="18" charset="0"/>
              <a:cs typeface="Times New Roman" panose="02020603050405020304" pitchFamily="18" charset="0"/>
            </a:endParaRPr>
          </a:p>
          <a:p>
            <a:r>
              <a:rPr lang="vi-V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Đầu vào:</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n: số vật phẩm</a:t>
            </a:r>
          </a:p>
          <a:p>
            <a:r>
              <a:rPr lang="en-US">
                <a:latin typeface="Times New Roman" panose="02020603050405020304" pitchFamily="18" charset="0"/>
                <a:cs typeface="Times New Roman" panose="02020603050405020304" pitchFamily="18" charset="0"/>
              </a:rPr>
              <a:t>m: số lượng ràng buộc</a:t>
            </a:r>
          </a:p>
          <a:p>
            <a:r>
              <a:rPr lang="en-US">
                <a:latin typeface="Times New Roman" panose="02020603050405020304" pitchFamily="18" charset="0"/>
                <a:cs typeface="Times New Roman" panose="02020603050405020304" pitchFamily="18" charset="0"/>
              </a:rPr>
              <a:t>p[i]: giá trị của vật phẩm i</a:t>
            </a:r>
          </a:p>
          <a:p>
            <a:r>
              <a:rPr lang="en-US">
                <a:latin typeface="Times New Roman" panose="02020603050405020304" pitchFamily="18" charset="0"/>
                <a:cs typeface="Times New Roman" panose="02020603050405020304" pitchFamily="18" charset="0"/>
              </a:rPr>
              <a:t>w[i][j]: trọng lượng của vật phẩm i theo ràng buộc thứ j (vd: tiền, thời gian, tài nguyên...)</a:t>
            </a:r>
          </a:p>
          <a:p>
            <a:r>
              <a:rPr lang="en-US">
                <a:latin typeface="Times New Roman" panose="02020603050405020304" pitchFamily="18" charset="0"/>
                <a:cs typeface="Times New Roman" panose="02020603050405020304" pitchFamily="18" charset="0"/>
              </a:rPr>
              <a:t>[j]: dung lượng tối đa theo ràng buộc j</a:t>
            </a:r>
          </a:p>
          <a:p>
            <a:r>
              <a:rPr lang="vi-VN">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Có nhiều ràng buộc</a:t>
            </a:r>
            <a:r>
              <a:rPr lang="en-US">
                <a:latin typeface="Times New Roman" panose="02020603050405020304" pitchFamily="18" charset="0"/>
                <a:cs typeface="Times New Roman" panose="02020603050405020304" pitchFamily="18" charset="0"/>
              </a:rPr>
              <a:t> (đa chiều)</a:t>
            </a:r>
          </a:p>
          <a:p>
            <a:r>
              <a:rPr lang="vi-VN" b="1">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 Đầu ra:</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Tổng giá trị lớn nhất</a:t>
            </a:r>
          </a:p>
          <a:p>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Tập vật phẩm chọn được (0 hoặc 1 mỗi cái)</a:t>
            </a:r>
          </a:p>
          <a:p>
            <a:pPr>
              <a:lnSpc>
                <a:spcPct val="150000"/>
              </a:lnSpc>
            </a:pPr>
            <a:endParaRPr lang="en-US">
              <a:latin typeface="+mj-lt"/>
            </a:endParaRPr>
          </a:p>
          <a:p>
            <a:pPr>
              <a:lnSpc>
                <a:spcPct val="150000"/>
              </a:lnSpc>
            </a:pPr>
            <a:endParaRPr lang="vi-VN" sz="2500" b="1">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4CC0F749-581B-8CC5-8C82-CE2A3C231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110" y="948562"/>
            <a:ext cx="4872196" cy="519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370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DBA61-0DAD-48A3-8C99-CB7F54683C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E220D-C03A-FA2C-5CAA-D9E2E720469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7786A223-BB86-7BCD-9238-0BE5A419EA05}"/>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r>
              <a:rPr lang="vi-VN" sz="2400" b="1">
                <a:latin typeface="+mj-lt"/>
              </a:rPr>
              <a:t>Bảng so sánh</a:t>
            </a:r>
            <a:endParaRPr lang="en-US" sz="2400" b="1">
              <a:latin typeface="+mj-lt"/>
            </a:endParaRPr>
          </a:p>
        </p:txBody>
      </p:sp>
      <p:graphicFrame>
        <p:nvGraphicFramePr>
          <p:cNvPr id="9" name="Bảng 8">
            <a:extLst>
              <a:ext uri="{FF2B5EF4-FFF2-40B4-BE49-F238E27FC236}">
                <a16:creationId xmlns:a16="http://schemas.microsoft.com/office/drawing/2014/main" id="{7B7FDF83-D243-311A-8B97-105BF6446A6C}"/>
              </a:ext>
            </a:extLst>
          </p:cNvPr>
          <p:cNvGraphicFramePr>
            <a:graphicFrameLocks noGrp="1"/>
          </p:cNvGraphicFramePr>
          <p:nvPr>
            <p:extLst>
              <p:ext uri="{D42A27DB-BD31-4B8C-83A1-F6EECF244321}">
                <p14:modId xmlns:p14="http://schemas.microsoft.com/office/powerpoint/2010/main" val="694160623"/>
              </p:ext>
            </p:extLst>
          </p:nvPr>
        </p:nvGraphicFramePr>
        <p:xfrm>
          <a:off x="1060704" y="1316736"/>
          <a:ext cx="9790176" cy="4535424"/>
        </p:xfrm>
        <a:graphic>
          <a:graphicData uri="http://schemas.openxmlformats.org/drawingml/2006/table">
            <a:tbl>
              <a:tblPr firstRow="1" firstCol="1" bandRow="1">
                <a:tableStyleId>{5C22544A-7EE6-4342-B048-85BDC9FD1C3A}</a:tableStyleId>
              </a:tblPr>
              <a:tblGrid>
                <a:gridCol w="1985035">
                  <a:extLst>
                    <a:ext uri="{9D8B030D-6E8A-4147-A177-3AD203B41FA5}">
                      <a16:colId xmlns:a16="http://schemas.microsoft.com/office/drawing/2014/main" val="2280528299"/>
                    </a:ext>
                  </a:extLst>
                </a:gridCol>
                <a:gridCol w="3094967">
                  <a:extLst>
                    <a:ext uri="{9D8B030D-6E8A-4147-A177-3AD203B41FA5}">
                      <a16:colId xmlns:a16="http://schemas.microsoft.com/office/drawing/2014/main" val="4020771103"/>
                    </a:ext>
                  </a:extLst>
                </a:gridCol>
                <a:gridCol w="4710174">
                  <a:extLst>
                    <a:ext uri="{9D8B030D-6E8A-4147-A177-3AD203B41FA5}">
                      <a16:colId xmlns:a16="http://schemas.microsoft.com/office/drawing/2014/main" val="1597154874"/>
                    </a:ext>
                  </a:extLst>
                </a:gridCol>
              </a:tblGrid>
              <a:tr h="439075">
                <a:tc>
                  <a:txBody>
                    <a:bodyPr/>
                    <a:lstStyle/>
                    <a:p>
                      <a:pPr algn="just">
                        <a:lnSpc>
                          <a:spcPct val="150000"/>
                        </a:lnSpc>
                        <a:spcBef>
                          <a:spcPts val="600"/>
                        </a:spcBef>
                        <a:spcAft>
                          <a:spcPts val="600"/>
                        </a:spcAft>
                        <a:buNone/>
                      </a:pPr>
                      <a:r>
                        <a:rPr lang="en-US" sz="1300" kern="100">
                          <a:effectLst/>
                        </a:rPr>
                        <a:t>Tiêu chí</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Ba lô cổ điển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Ba lô đa chiều</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5787634"/>
                  </a:ext>
                </a:extLst>
              </a:tr>
              <a:tr h="439075">
                <a:tc>
                  <a:txBody>
                    <a:bodyPr/>
                    <a:lstStyle/>
                    <a:p>
                      <a:pPr algn="ctr">
                        <a:lnSpc>
                          <a:spcPct val="150000"/>
                        </a:lnSpc>
                        <a:spcBef>
                          <a:spcPts val="600"/>
                        </a:spcBef>
                        <a:spcAft>
                          <a:spcPts val="600"/>
                        </a:spcAft>
                        <a:buNone/>
                      </a:pPr>
                      <a:r>
                        <a:rPr lang="en-US" sz="1300" kern="100">
                          <a:effectLst/>
                        </a:rPr>
                        <a:t>Số ràng buộc</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1 (thường là trọng lượng)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Nhiều (trọng lượng, thể tích, chi phí,...)</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0221742"/>
                  </a:ext>
                </a:extLst>
              </a:tr>
              <a:tr h="439075">
                <a:tc>
                  <a:txBody>
                    <a:bodyPr/>
                    <a:lstStyle/>
                    <a:p>
                      <a:pPr algn="ctr">
                        <a:lnSpc>
                          <a:spcPct val="150000"/>
                        </a:lnSpc>
                        <a:spcBef>
                          <a:spcPts val="600"/>
                        </a:spcBef>
                        <a:spcAft>
                          <a:spcPts val="600"/>
                        </a:spcAft>
                        <a:buNone/>
                      </a:pPr>
                      <a:r>
                        <a:rPr lang="en-US" sz="1300" kern="100">
                          <a:effectLst/>
                        </a:rPr>
                        <a:t>Mục tiêu tối ưu</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Tối ưu hóa tổng giá trị (value)</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Tối ưu hóa tổng giá trị, cân nhắc nhiều ràng buộc</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4038450"/>
                  </a:ext>
                </a:extLst>
              </a:tr>
              <a:tr h="924168">
                <a:tc>
                  <a:txBody>
                    <a:bodyPr/>
                    <a:lstStyle/>
                    <a:p>
                      <a:pPr algn="ctr">
                        <a:lnSpc>
                          <a:spcPct val="150000"/>
                        </a:lnSpc>
                        <a:spcBef>
                          <a:spcPts val="600"/>
                        </a:spcBef>
                        <a:spcAft>
                          <a:spcPts val="600"/>
                        </a:spcAft>
                        <a:buNone/>
                      </a:pPr>
                      <a:r>
                        <a:rPr lang="vi-VN" sz="1300" kern="100">
                          <a:effectLst/>
                        </a:rPr>
                        <a:t>Tiêu chí tối ưu hóa</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vi-VN" sz="1300" kern="100">
                          <a:effectLst/>
                        </a:rPr>
                        <a:t>Thường tập trung vào giá trị trên trọng lượng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vi-VN" sz="1300" kern="100">
                          <a:effectLst/>
                        </a:rPr>
                        <a:t>Tối ưu hóa giá trị, cân bằng giữa các chiều (giá trị/trọng lượng, giá trị/chi phí,...)</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4120561"/>
                  </a:ext>
                </a:extLst>
              </a:tr>
              <a:tr h="924168">
                <a:tc>
                  <a:txBody>
                    <a:bodyPr/>
                    <a:lstStyle/>
                    <a:p>
                      <a:pPr algn="just">
                        <a:lnSpc>
                          <a:spcPct val="150000"/>
                        </a:lnSpc>
                        <a:spcBef>
                          <a:spcPts val="600"/>
                        </a:spcBef>
                        <a:spcAft>
                          <a:spcPts val="600"/>
                        </a:spcAft>
                        <a:buNone/>
                      </a:pPr>
                      <a:r>
                        <a:rPr lang="vi-VN" sz="1300" kern="100">
                          <a:effectLst/>
                        </a:rPr>
                        <a:t>Độ phức tạp tính toán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vi-VN" sz="1300" kern="100">
                          <a:effectLst/>
                        </a:rPr>
                        <a:t>O(nW) (quy hoạch động, W là sức chứa)</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vi-VN" sz="1300" kern="100">
                          <a:effectLst/>
                        </a:rPr>
                        <a:t>O(n⋅2 mũ m) m là số chiều, nhánh cận)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2435261"/>
                  </a:ext>
                </a:extLst>
              </a:tr>
              <a:tr h="930788">
                <a:tc>
                  <a:txBody>
                    <a:bodyPr/>
                    <a:lstStyle/>
                    <a:p>
                      <a:pPr algn="just">
                        <a:lnSpc>
                          <a:spcPct val="150000"/>
                        </a:lnSpc>
                        <a:spcBef>
                          <a:spcPts val="600"/>
                        </a:spcBef>
                        <a:spcAft>
                          <a:spcPts val="600"/>
                        </a:spcAft>
                        <a:buNone/>
                      </a:pPr>
                      <a:r>
                        <a:rPr lang="en-US" sz="1300" kern="100">
                          <a:effectLst/>
                        </a:rPr>
                        <a:t>Ứng dụng</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Đơn giản hơn, ví dụ: chọn dự án đầu tư với ngân sách</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Phức tạp hơn, ví dụ: quản lý tài nguyên đa tiêu chí</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3588189"/>
                  </a:ext>
                </a:extLst>
              </a:tr>
              <a:tr h="439075">
                <a:tc>
                  <a:txBody>
                    <a:bodyPr/>
                    <a:lstStyle/>
                    <a:p>
                      <a:pPr algn="just">
                        <a:lnSpc>
                          <a:spcPct val="150000"/>
                        </a:lnSpc>
                        <a:spcBef>
                          <a:spcPts val="600"/>
                        </a:spcBef>
                        <a:spcAft>
                          <a:spcPts val="600"/>
                        </a:spcAft>
                        <a:buNone/>
                      </a:pPr>
                      <a:r>
                        <a:rPr lang="en-US" sz="1300" kern="100">
                          <a:effectLst/>
                        </a:rPr>
                        <a:t>Thuật toán phổ biến</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Quy hoạch động, tham lam</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600"/>
                        </a:spcBef>
                        <a:spcAft>
                          <a:spcPts val="600"/>
                        </a:spcAft>
                        <a:buNone/>
                      </a:pPr>
                      <a:r>
                        <a:rPr lang="en-US" sz="1300" kern="100">
                          <a:effectLst/>
                        </a:rPr>
                        <a:t>Nhánh cận, metaheuristic (di truyền, PSO)</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6336927"/>
                  </a:ext>
                </a:extLst>
              </a:tr>
            </a:tbl>
          </a:graphicData>
        </a:graphic>
      </p:graphicFrame>
    </p:spTree>
    <p:extLst>
      <p:ext uri="{BB962C8B-B14F-4D97-AF65-F5344CB8AC3E}">
        <p14:creationId xmlns:p14="http://schemas.microsoft.com/office/powerpoint/2010/main" val="7167543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22D16-04E7-635A-C230-E697820A6F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F9559B-6D80-D290-FA03-CF78761A29D1}"/>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C5D84528-68BE-140B-56C1-C8B4442D8079}"/>
              </a:ext>
            </a:extLst>
          </p:cNvPr>
          <p:cNvSpPr/>
          <p:nvPr/>
        </p:nvSpPr>
        <p:spPr>
          <a:xfrm>
            <a:off x="254747"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endParaRPr lang="en-US" sz="1200"/>
          </a:p>
        </p:txBody>
      </p:sp>
      <p:sp>
        <p:nvSpPr>
          <p:cNvPr id="5" name="TextBox 4">
            <a:extLst>
              <a:ext uri="{FF2B5EF4-FFF2-40B4-BE49-F238E27FC236}">
                <a16:creationId xmlns:a16="http://schemas.microsoft.com/office/drawing/2014/main" id="{05A14B52-158C-ADE0-18E6-D87F08EFDE67}"/>
              </a:ext>
            </a:extLst>
          </p:cNvPr>
          <p:cNvSpPr txBox="1"/>
          <p:nvPr/>
        </p:nvSpPr>
        <p:spPr>
          <a:xfrm>
            <a:off x="1396942" y="367748"/>
            <a:ext cx="10205468" cy="498663"/>
          </a:xfrm>
          <a:prstGeom prst="rect">
            <a:avLst/>
          </a:prstGeom>
          <a:noFill/>
        </p:spPr>
        <p:txBody>
          <a:bodyPr wrap="square" rtlCol="0">
            <a:spAutoFit/>
          </a:bodyPr>
          <a:lstStyle/>
          <a:p>
            <a:pPr algn="ctr">
              <a:lnSpc>
                <a:spcPct val="150000"/>
              </a:lnSpc>
              <a:spcBef>
                <a:spcPts val="600"/>
              </a:spcBef>
              <a:spcAft>
                <a:spcPts val="600"/>
              </a:spcAft>
            </a:pPr>
            <a:r>
              <a:rPr lang="vi-VN" sz="2000" b="1" kern="100">
                <a:solidFill>
                  <a:srgbClr val="FF0000"/>
                </a:solidFill>
                <a:effectLst/>
                <a:latin typeface="Times New Roman" panose="02020603050405020304" pitchFamily="18" charset="0"/>
                <a:ea typeface="Calibri" panose="020F0502020204030204" pitchFamily="34" charset="0"/>
              </a:rPr>
              <a:t>CHƯƠNG 2: PHÂN TÍCH VÀ THIẾT KẾ THUẬT TOÁN</a:t>
            </a:r>
          </a:p>
        </p:txBody>
      </p:sp>
      <p:pic>
        <p:nvPicPr>
          <p:cNvPr id="7" name="Picture 6" descr="A computer with a screen on">
            <a:extLst>
              <a:ext uri="{FF2B5EF4-FFF2-40B4-BE49-F238E27FC236}">
                <a16:creationId xmlns:a16="http://schemas.microsoft.com/office/drawing/2014/main" id="{13E8B0ED-DBF4-E5CF-8C48-E486C5982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114" y="1954914"/>
            <a:ext cx="3722432" cy="2442914"/>
          </a:xfrm>
          <a:prstGeom prst="rect">
            <a:avLst/>
          </a:prstGeom>
          <a:ln>
            <a:noFill/>
          </a:ln>
          <a:effectLst>
            <a:softEdge rad="112500"/>
          </a:effectLst>
        </p:spPr>
      </p:pic>
      <p:sp>
        <p:nvSpPr>
          <p:cNvPr id="6" name="TextBox 13">
            <a:extLst>
              <a:ext uri="{FF2B5EF4-FFF2-40B4-BE49-F238E27FC236}">
                <a16:creationId xmlns:a16="http://schemas.microsoft.com/office/drawing/2014/main" id="{4874730A-42F1-5332-3F14-0BB3B8688504}"/>
              </a:ext>
            </a:extLst>
          </p:cNvPr>
          <p:cNvSpPr txBox="1"/>
          <p:nvPr/>
        </p:nvSpPr>
        <p:spPr>
          <a:xfrm>
            <a:off x="1067443" y="1546032"/>
            <a:ext cx="7072298" cy="2633863"/>
          </a:xfrm>
          <a:prstGeom prst="rect">
            <a:avLst/>
          </a:prstGeom>
          <a:noFill/>
        </p:spPr>
        <p:txBody>
          <a:bodyPr wrap="square" rtlCol="0">
            <a:spAutoFit/>
          </a:bodyPr>
          <a:lstStyle/>
          <a:p>
            <a:pPr algn="just">
              <a:lnSpc>
                <a:spcPct val="150000"/>
              </a:lnSpc>
              <a:spcBef>
                <a:spcPts val="600"/>
              </a:spcBef>
              <a:spcAft>
                <a:spcPts val="600"/>
              </a:spcAft>
              <a:buNone/>
            </a:pPr>
            <a:r>
              <a:rPr lang="vi-VN" sz="2000" b="1" kern="100">
                <a:effectLst/>
                <a:latin typeface="+mj-lt"/>
                <a:ea typeface="Calibri" panose="020F0502020204030204" pitchFamily="34" charset="0"/>
              </a:rPr>
              <a:t>2.1 Thuật toán Nhánh cận và cách tiếp cận bài toán</a:t>
            </a:r>
          </a:p>
          <a:p>
            <a:pPr algn="just">
              <a:lnSpc>
                <a:spcPct val="150000"/>
              </a:lnSpc>
              <a:spcBef>
                <a:spcPts val="600"/>
              </a:spcBef>
              <a:spcAft>
                <a:spcPts val="600"/>
              </a:spcAft>
              <a:buNone/>
            </a:pPr>
            <a:endParaRPr lang="en-US" sz="2000" b="1" kern="100">
              <a:effectLst/>
              <a:latin typeface="+mj-lt"/>
              <a:ea typeface="Calibri" panose="020F0502020204030204" pitchFamily="34" charset="0"/>
            </a:endParaRPr>
          </a:p>
          <a:p>
            <a:pPr>
              <a:lnSpc>
                <a:spcPct val="115000"/>
              </a:lnSpc>
              <a:spcAft>
                <a:spcPts val="1000"/>
              </a:spcAft>
            </a:pPr>
            <a:r>
              <a:rPr lang="en-US" sz="2000" kern="100">
                <a:effectLst/>
                <a:latin typeface="Times New Roman" panose="02020603050405020304" pitchFamily="18" charset="0"/>
                <a:ea typeface="Calibri" panose="020F0502020204030204" pitchFamily="34" charset="0"/>
                <a:cs typeface="Times New Roman" panose="02020603050405020304" pitchFamily="18" charset="0"/>
              </a:rPr>
              <a:t>Thuật toán Nhánh cận (Branch and Bound) là một kỹ thuật tìm kiếm toàn cục được sử dụng để giải các bài toán tối ưu hóa tổ hợp, đặc biệt hiệu quả với các bài toán NP-khó như bài toán xếp ba lô đa chiều.</a:t>
            </a:r>
            <a:endParaRPr lang="en-US" sz="16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6533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6D7D7-D558-4806-787F-A451BBD5B0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7CCD6A-00C0-232B-2FFF-DFEA4F3FDD8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CD497489-C904-A3F1-AB9D-BD9C38F6DFB1}"/>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80081B6E-9782-AA55-BB33-48924FF3D53D}"/>
              </a:ext>
            </a:extLst>
          </p:cNvPr>
          <p:cNvSpPr txBox="1"/>
          <p:nvPr/>
        </p:nvSpPr>
        <p:spPr>
          <a:xfrm>
            <a:off x="6095999" y="921746"/>
            <a:ext cx="5781262" cy="3277949"/>
          </a:xfrm>
          <a:prstGeom prst="rect">
            <a:avLst/>
          </a:prstGeom>
        </p:spPr>
        <p:txBody>
          <a:bodyPr wrap="square" lIns="0" tIns="0" rIns="0" bIns="0" rtlCol="0" anchor="t">
            <a:spAutoFit/>
          </a:bodyPr>
          <a:lstStyle/>
          <a:p>
            <a:r>
              <a:rPr lang="vi-VN" b="1">
                <a:latin typeface="+mj-lt"/>
              </a:rPr>
              <a:t>2.2. Giải bài toán xếp ba lô đa chiều bằng thuật toán nhánh cận</a:t>
            </a:r>
          </a:p>
          <a:p>
            <a:endParaRPr lang="en-US">
              <a:latin typeface="+mj-lt"/>
            </a:endParaRPr>
          </a:p>
          <a:p>
            <a:r>
              <a:rPr lang="vi-VN">
                <a:latin typeface="+mj-lt"/>
              </a:rPr>
              <a:t>Để giải bài toán xếp ba lô đa chiều bằng thuật toán Nhánh cận, ta thực hiện các bước tổng quát như sau:</a:t>
            </a:r>
          </a:p>
          <a:p>
            <a:endParaRPr lang="en-US">
              <a:latin typeface="+mj-lt"/>
            </a:endParaRPr>
          </a:p>
          <a:p>
            <a:r>
              <a:rPr lang="vi-VN" b="1" i="1">
                <a:latin typeface="Times New Roman" panose="02020603050405020304" pitchFamily="18" charset="0"/>
                <a:cs typeface="Times New Roman" panose="02020603050405020304" pitchFamily="18" charset="0"/>
              </a:rPr>
              <a:t>Bước 1: Sắp xếp các đối tượng theo tỷ lệ hiệu quả.</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Công thức = Profit/(Cost + Staff)</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Thứ tự ưu tiên: Sắp xếp giảm dần theo tỷ lệ này để ưu tiên đối tượng hiệu quả nhất trước.</a:t>
            </a:r>
            <a:endParaRPr lang="en-US">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3" descr="A green board with math symbols&#10;&#10;AI-generated content may be incorrect.">
            <a:extLst>
              <a:ext uri="{FF2B5EF4-FFF2-40B4-BE49-F238E27FC236}">
                <a16:creationId xmlns:a16="http://schemas.microsoft.com/office/drawing/2014/main" id="{982A99F2-8710-C654-10A7-1A28EA051F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0016" y="1267968"/>
            <a:ext cx="4977382" cy="4206240"/>
          </a:xfrm>
          <a:prstGeom prst="rect">
            <a:avLst/>
          </a:prstGeom>
          <a:noFill/>
          <a:ln>
            <a:noFill/>
          </a:ln>
        </p:spPr>
      </p:pic>
    </p:spTree>
    <p:extLst>
      <p:ext uri="{BB962C8B-B14F-4D97-AF65-F5344CB8AC3E}">
        <p14:creationId xmlns:p14="http://schemas.microsoft.com/office/powerpoint/2010/main" val="2147479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C41F4-B146-5244-3F22-86CAB195E7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5428B1-8593-D5AD-74CA-5131CDC926E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reeform 3">
            <a:extLst>
              <a:ext uri="{FF2B5EF4-FFF2-40B4-BE49-F238E27FC236}">
                <a16:creationId xmlns:a16="http://schemas.microsoft.com/office/drawing/2014/main" id="{76463236-AD04-080C-1D9D-7D9F97BDF6B9}"/>
              </a:ext>
            </a:extLst>
          </p:cNvPr>
          <p:cNvSpPr/>
          <p:nvPr/>
        </p:nvSpPr>
        <p:spPr>
          <a:xfrm>
            <a:off x="228600" y="213488"/>
            <a:ext cx="11734799" cy="6431024"/>
          </a:xfrm>
          <a:custGeom>
            <a:avLst/>
            <a:gdLst/>
            <a:ahLst/>
            <a:cxnLst/>
            <a:rect l="l" t="t" r="r" b="b"/>
            <a:pathLst>
              <a:path w="13740307" h="6121286">
                <a:moveTo>
                  <a:pt x="0" y="0"/>
                </a:moveTo>
                <a:lnTo>
                  <a:pt x="13740308" y="0"/>
                </a:lnTo>
                <a:lnTo>
                  <a:pt x="13740308" y="6121286"/>
                </a:lnTo>
                <a:lnTo>
                  <a:pt x="0" y="6121286"/>
                </a:lnTo>
                <a:lnTo>
                  <a:pt x="0" y="0"/>
                </a:lnTo>
                <a:close/>
              </a:path>
            </a:pathLst>
          </a:custGeom>
          <a:blipFill>
            <a:blip r:embed="rId3"/>
            <a:stretch>
              <a:fillRect t="-8327" b="-41224"/>
            </a:stretch>
          </a:blipFill>
          <a:ln w="209550" cap="sq">
            <a:solidFill>
              <a:srgbClr val="D6D6D6"/>
            </a:solidFill>
            <a:prstDash val="solid"/>
            <a:miter/>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6">
            <a:extLst>
              <a:ext uri="{FF2B5EF4-FFF2-40B4-BE49-F238E27FC236}">
                <a16:creationId xmlns:a16="http://schemas.microsoft.com/office/drawing/2014/main" id="{F538AFC3-5915-8CEA-0195-F2C082D1D39C}"/>
              </a:ext>
            </a:extLst>
          </p:cNvPr>
          <p:cNvSpPr txBox="1"/>
          <p:nvPr/>
        </p:nvSpPr>
        <p:spPr>
          <a:xfrm>
            <a:off x="6095999" y="921746"/>
            <a:ext cx="5781262" cy="3000950"/>
          </a:xfrm>
          <a:prstGeom prst="rect">
            <a:avLst/>
          </a:prstGeom>
        </p:spPr>
        <p:txBody>
          <a:bodyPr wrap="square" lIns="0" tIns="0" rIns="0" bIns="0" rtlCol="0" anchor="t">
            <a:spAutoFit/>
          </a:bodyPr>
          <a:lstStyle/>
          <a:p>
            <a:r>
              <a:rPr lang="vi-VN" b="1" i="1">
                <a:latin typeface="Times New Roman" panose="02020603050405020304" pitchFamily="18" charset="0"/>
                <a:cs typeface="Times New Roman" panose="02020603050405020304" pitchFamily="18" charset="0"/>
              </a:rPr>
              <a:t>Bước 2: Khởi tạo hàng đợi ưu tiên</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Nút gốc:</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Chưa chọn đối tượng nào.</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Tổng tài nguyên = 0, tổng giá trị = 0.</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Cận trên (Bound): Tính bằng phương pháp tham lam:</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Chọn lần lượt các đối tượng theo thứ tự đã sắp xếp đến khi vi phạm ràng buộc.</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 Nếu không thể chọn toàn bộ đối tượng tiếp theo, thêm một phần giá trị của nó (dựa trên tài nguyên còn lại).</a:t>
            </a:r>
            <a:endParaRPr lang="en-US">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vi-VN" sz="25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4" name="Picture 268" descr="Đâu là cách quản lý dây chuyền sản xuất hiệu quả trong doanh nghiệp? – SSG  FA Solutions">
            <a:extLst>
              <a:ext uri="{FF2B5EF4-FFF2-40B4-BE49-F238E27FC236}">
                <a16:creationId xmlns:a16="http://schemas.microsoft.com/office/drawing/2014/main" id="{424DA6F2-8FBC-D181-C394-DA6C2A61CE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448" y="773302"/>
            <a:ext cx="5242560" cy="5371466"/>
          </a:xfrm>
          <a:prstGeom prst="rect">
            <a:avLst/>
          </a:prstGeom>
          <a:noFill/>
          <a:ln>
            <a:noFill/>
          </a:ln>
        </p:spPr>
      </p:pic>
    </p:spTree>
    <p:extLst>
      <p:ext uri="{BB962C8B-B14F-4D97-AF65-F5344CB8AC3E}">
        <p14:creationId xmlns:p14="http://schemas.microsoft.com/office/powerpoint/2010/main" val="2550945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Chủ đề Office 2013 – 2022">
  <a:themeElements>
    <a:clrScheme name="Chủ đề 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hủ đề 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ủ đề 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1977</TotalTime>
  <Words>1245</Words>
  <Application>Microsoft Office PowerPoint</Application>
  <PresentationFormat>Màn hình rộng</PresentationFormat>
  <Paragraphs>104</Paragraphs>
  <Slides>17</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17</vt:i4>
      </vt:variant>
    </vt:vector>
  </HeadingPairs>
  <TitlesOfParts>
    <vt:vector size="22" baseType="lpstr">
      <vt:lpstr>Calibri Light</vt:lpstr>
      <vt:lpstr>Times New Roman</vt:lpstr>
      <vt:lpstr>Arial</vt:lpstr>
      <vt:lpstr>Calibri</vt:lpstr>
      <vt:lpstr>Chủ đề Office 2013 – 2022</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Truong Dong</dc:creator>
  <cp:lastModifiedBy>Hà Văn Hiệp</cp:lastModifiedBy>
  <cp:revision>49</cp:revision>
  <dcterms:created xsi:type="dcterms:W3CDTF">2022-08-17T13:33:37Z</dcterms:created>
  <dcterms:modified xsi:type="dcterms:W3CDTF">2025-05-20T13:28:38Z</dcterms:modified>
</cp:coreProperties>
</file>